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16"/>
  </p:notesMasterIdLst>
  <p:sldIdLst>
    <p:sldId id="2767" r:id="rId5"/>
    <p:sldId id="2768" r:id="rId6"/>
    <p:sldId id="2769" r:id="rId7"/>
    <p:sldId id="2770" r:id="rId8"/>
    <p:sldId id="2771" r:id="rId9"/>
    <p:sldId id="2772" r:id="rId10"/>
    <p:sldId id="2773" r:id="rId11"/>
    <p:sldId id="2774" r:id="rId12"/>
    <p:sldId id="2775" r:id="rId13"/>
    <p:sldId id="2776" r:id="rId14"/>
    <p:sldId id="277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95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1710F1-DDFE-45FC-A3AD-478DC9DB7121}" type="doc">
      <dgm:prSet loTypeId="urn:microsoft.com/office/officeart/2005/8/layout/hierarchy1" loCatId="hierarchy" qsTypeId="urn:microsoft.com/office/officeart/2005/8/quickstyle/simple2#1" qsCatId="simple" csTypeId="urn:microsoft.com/office/officeart/2005/8/colors/accent3_2#1" csCatId="accent3" phldr="1"/>
      <dgm:spPr/>
      <dgm:t>
        <a:bodyPr/>
        <a:lstStyle/>
        <a:p>
          <a:endParaRPr lang="en-US"/>
        </a:p>
      </dgm:t>
    </dgm:pt>
    <dgm:pt modelId="{0616792A-7C1E-4B94-B027-628A4BC40992}">
      <dgm:prSet/>
      <dgm:spPr/>
      <dgm:t>
        <a:bodyPr/>
        <a:lstStyle/>
        <a:p>
          <a:r>
            <a:rPr lang="en-US" dirty="0">
              <a:latin typeface="Goudy Old Style" panose="02020502050305020303" pitchFamily="18" charset="0"/>
            </a:rPr>
            <a:t>D/S replaced by Admit Until Date (AUD) will be limited to the program end date noted on their form I-20 or DS-2019 not to exceed 4 years (whichever is shorter), plus a period of 30 days following their program date</a:t>
          </a:r>
        </a:p>
      </dgm:t>
    </dgm:pt>
    <dgm:pt modelId="{DF8DE13A-4805-4357-855F-F7BA6DB55818}" type="parTrans" cxnId="{E501EAFD-92C1-49C0-BFCC-8EB7EEC7BF6A}">
      <dgm:prSet/>
      <dgm:spPr/>
      <dgm:t>
        <a:bodyPr/>
        <a:lstStyle/>
        <a:p>
          <a:endParaRPr lang="en-US"/>
        </a:p>
      </dgm:t>
    </dgm:pt>
    <dgm:pt modelId="{D6CA659F-9557-4EE5-B574-3411EBFAA521}" type="sibTrans" cxnId="{E501EAFD-92C1-49C0-BFCC-8EB7EEC7BF6A}">
      <dgm:prSet/>
      <dgm:spPr/>
      <dgm:t>
        <a:bodyPr/>
        <a:lstStyle/>
        <a:p>
          <a:endParaRPr lang="en-US"/>
        </a:p>
      </dgm:t>
    </dgm:pt>
    <dgm:pt modelId="{4E068A98-67BB-428B-97A8-DBCD388A94C5}">
      <dgm:prSet/>
      <dgm:spPr/>
      <dgm:t>
        <a:bodyPr/>
        <a:lstStyle/>
        <a:p>
          <a:r>
            <a:rPr lang="en-US" dirty="0">
              <a:latin typeface="Goudy Old Style" panose="02020502050305020303" pitchFamily="18" charset="0"/>
            </a:rPr>
            <a:t>F-1 grace period will be reduced from 60 to 30 days for F students and dependents who enter or re-enter the US on or after September 15, 2026	</a:t>
          </a:r>
        </a:p>
      </dgm:t>
    </dgm:pt>
    <dgm:pt modelId="{B72F3319-F89A-4E16-973C-BC1B7CE0B671}" type="parTrans" cxnId="{59540D73-EBFB-4286-AA33-B6AD0D935507}">
      <dgm:prSet/>
      <dgm:spPr/>
      <dgm:t>
        <a:bodyPr/>
        <a:lstStyle/>
        <a:p>
          <a:endParaRPr lang="en-US"/>
        </a:p>
      </dgm:t>
    </dgm:pt>
    <dgm:pt modelId="{D16A1B94-8FC1-4211-82E2-F1A62C49B7BE}" type="sibTrans" cxnId="{59540D73-EBFB-4286-AA33-B6AD0D935507}">
      <dgm:prSet/>
      <dgm:spPr/>
      <dgm:t>
        <a:bodyPr/>
        <a:lstStyle/>
        <a:p>
          <a:endParaRPr lang="en-US"/>
        </a:p>
      </dgm:t>
    </dgm:pt>
    <dgm:pt modelId="{42AE4BC6-D3B4-4252-B65C-0332D9D0BDF3}" type="pres">
      <dgm:prSet presAssocID="{101710F1-DDFE-45FC-A3AD-478DC9DB712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7FF05CA-1E71-42BE-BB44-570FB0669DB3}" type="pres">
      <dgm:prSet presAssocID="{0616792A-7C1E-4B94-B027-628A4BC40992}" presName="hierRoot1" presStyleCnt="0"/>
      <dgm:spPr/>
    </dgm:pt>
    <dgm:pt modelId="{85E7BB69-210D-4834-AD27-35F7D5982A9F}" type="pres">
      <dgm:prSet presAssocID="{0616792A-7C1E-4B94-B027-628A4BC40992}" presName="composite" presStyleCnt="0"/>
      <dgm:spPr/>
    </dgm:pt>
    <dgm:pt modelId="{285F1FDB-5598-4EFB-B4B5-572ACC23E0BD}" type="pres">
      <dgm:prSet presAssocID="{0616792A-7C1E-4B94-B027-628A4BC40992}" presName="background" presStyleLbl="node0" presStyleIdx="0" presStyleCnt="2"/>
      <dgm:spPr>
        <a:solidFill>
          <a:schemeClr val="accent1"/>
        </a:solidFill>
      </dgm:spPr>
    </dgm:pt>
    <dgm:pt modelId="{BBE6A0A6-C14F-44D7-B4CF-2732CAF35448}" type="pres">
      <dgm:prSet presAssocID="{0616792A-7C1E-4B94-B027-628A4BC40992}" presName="text" presStyleLbl="fgAcc0" presStyleIdx="0" presStyleCnt="2" custScaleX="105176" custScaleY="122294">
        <dgm:presLayoutVars>
          <dgm:chPref val="3"/>
        </dgm:presLayoutVars>
      </dgm:prSet>
      <dgm:spPr/>
    </dgm:pt>
    <dgm:pt modelId="{023B3C79-7136-4CA2-8075-2FA331B00526}" type="pres">
      <dgm:prSet presAssocID="{0616792A-7C1E-4B94-B027-628A4BC40992}" presName="hierChild2" presStyleCnt="0"/>
      <dgm:spPr/>
    </dgm:pt>
    <dgm:pt modelId="{1E3223DF-BE6A-4481-B6E6-6E0ADE7D60AA}" type="pres">
      <dgm:prSet presAssocID="{4E068A98-67BB-428B-97A8-DBCD388A94C5}" presName="hierRoot1" presStyleCnt="0"/>
      <dgm:spPr/>
    </dgm:pt>
    <dgm:pt modelId="{ED626046-181F-468C-94BD-317AC3C88128}" type="pres">
      <dgm:prSet presAssocID="{4E068A98-67BB-428B-97A8-DBCD388A94C5}" presName="composite" presStyleCnt="0"/>
      <dgm:spPr/>
    </dgm:pt>
    <dgm:pt modelId="{508A0E09-3D48-4681-B02C-BADA2706AF33}" type="pres">
      <dgm:prSet presAssocID="{4E068A98-67BB-428B-97A8-DBCD388A94C5}" presName="background" presStyleLbl="node0" presStyleIdx="1" presStyleCnt="2"/>
      <dgm:spPr>
        <a:solidFill>
          <a:schemeClr val="accent1"/>
        </a:solidFill>
      </dgm:spPr>
    </dgm:pt>
    <dgm:pt modelId="{F09A6AEA-0C17-45A3-848F-9D3923A433DC}" type="pres">
      <dgm:prSet presAssocID="{4E068A98-67BB-428B-97A8-DBCD388A94C5}" presName="text" presStyleLbl="fgAcc0" presStyleIdx="1" presStyleCnt="2" custScaleX="112465" custScaleY="119083">
        <dgm:presLayoutVars>
          <dgm:chPref val="3"/>
        </dgm:presLayoutVars>
      </dgm:prSet>
      <dgm:spPr/>
    </dgm:pt>
    <dgm:pt modelId="{849E315A-128B-433B-8BC4-909B0BCBB87B}" type="pres">
      <dgm:prSet presAssocID="{4E068A98-67BB-428B-97A8-DBCD388A94C5}" presName="hierChild2" presStyleCnt="0"/>
      <dgm:spPr/>
    </dgm:pt>
  </dgm:ptLst>
  <dgm:cxnLst>
    <dgm:cxn modelId="{59540D73-EBFB-4286-AA33-B6AD0D935507}" srcId="{101710F1-DDFE-45FC-A3AD-478DC9DB7121}" destId="{4E068A98-67BB-428B-97A8-DBCD388A94C5}" srcOrd="1" destOrd="0" parTransId="{B72F3319-F89A-4E16-973C-BC1B7CE0B671}" sibTransId="{D16A1B94-8FC1-4211-82E2-F1A62C49B7BE}"/>
    <dgm:cxn modelId="{53A30C77-6B6B-481D-B4BC-9910C037D43A}" type="presOf" srcId="{0616792A-7C1E-4B94-B027-628A4BC40992}" destId="{BBE6A0A6-C14F-44D7-B4CF-2732CAF35448}" srcOrd="0" destOrd="0" presId="urn:microsoft.com/office/officeart/2005/8/layout/hierarchy1"/>
    <dgm:cxn modelId="{1E0EE99E-8EB5-438B-B9EA-40E1D824DACE}" type="presOf" srcId="{101710F1-DDFE-45FC-A3AD-478DC9DB7121}" destId="{42AE4BC6-D3B4-4252-B65C-0332D9D0BDF3}" srcOrd="0" destOrd="0" presId="urn:microsoft.com/office/officeart/2005/8/layout/hierarchy1"/>
    <dgm:cxn modelId="{426963D7-CE11-4B6E-9073-23B4C8F206EE}" type="presOf" srcId="{4E068A98-67BB-428B-97A8-DBCD388A94C5}" destId="{F09A6AEA-0C17-45A3-848F-9D3923A433DC}" srcOrd="0" destOrd="0" presId="urn:microsoft.com/office/officeart/2005/8/layout/hierarchy1"/>
    <dgm:cxn modelId="{E501EAFD-92C1-49C0-BFCC-8EB7EEC7BF6A}" srcId="{101710F1-DDFE-45FC-A3AD-478DC9DB7121}" destId="{0616792A-7C1E-4B94-B027-628A4BC40992}" srcOrd="0" destOrd="0" parTransId="{DF8DE13A-4805-4357-855F-F7BA6DB55818}" sibTransId="{D6CA659F-9557-4EE5-B574-3411EBFAA521}"/>
    <dgm:cxn modelId="{67925592-C2FD-4693-B906-7B5605864FFD}" type="presParOf" srcId="{42AE4BC6-D3B4-4252-B65C-0332D9D0BDF3}" destId="{B7FF05CA-1E71-42BE-BB44-570FB0669DB3}" srcOrd="0" destOrd="0" presId="urn:microsoft.com/office/officeart/2005/8/layout/hierarchy1"/>
    <dgm:cxn modelId="{52EF0E9E-BF74-4FED-BA58-F5A35549ADA2}" type="presParOf" srcId="{B7FF05CA-1E71-42BE-BB44-570FB0669DB3}" destId="{85E7BB69-210D-4834-AD27-35F7D5982A9F}" srcOrd="0" destOrd="0" presId="urn:microsoft.com/office/officeart/2005/8/layout/hierarchy1"/>
    <dgm:cxn modelId="{43268722-36CA-4404-B8D9-9D859F2727BB}" type="presParOf" srcId="{85E7BB69-210D-4834-AD27-35F7D5982A9F}" destId="{285F1FDB-5598-4EFB-B4B5-572ACC23E0BD}" srcOrd="0" destOrd="0" presId="urn:microsoft.com/office/officeart/2005/8/layout/hierarchy1"/>
    <dgm:cxn modelId="{A5A2E1F3-4CC5-44E1-8A7F-18EF73E51ACA}" type="presParOf" srcId="{85E7BB69-210D-4834-AD27-35F7D5982A9F}" destId="{BBE6A0A6-C14F-44D7-B4CF-2732CAF35448}" srcOrd="1" destOrd="0" presId="urn:microsoft.com/office/officeart/2005/8/layout/hierarchy1"/>
    <dgm:cxn modelId="{87CB003E-4967-4164-907E-E57492C84213}" type="presParOf" srcId="{B7FF05CA-1E71-42BE-BB44-570FB0669DB3}" destId="{023B3C79-7136-4CA2-8075-2FA331B00526}" srcOrd="1" destOrd="0" presId="urn:microsoft.com/office/officeart/2005/8/layout/hierarchy1"/>
    <dgm:cxn modelId="{8C566744-B737-4624-8AF3-D05134E6A6DA}" type="presParOf" srcId="{42AE4BC6-D3B4-4252-B65C-0332D9D0BDF3}" destId="{1E3223DF-BE6A-4481-B6E6-6E0ADE7D60AA}" srcOrd="1" destOrd="0" presId="urn:microsoft.com/office/officeart/2005/8/layout/hierarchy1"/>
    <dgm:cxn modelId="{CB42B3F5-A876-4E27-AA3D-06265084CA41}" type="presParOf" srcId="{1E3223DF-BE6A-4481-B6E6-6E0ADE7D60AA}" destId="{ED626046-181F-468C-94BD-317AC3C88128}" srcOrd="0" destOrd="0" presId="urn:microsoft.com/office/officeart/2005/8/layout/hierarchy1"/>
    <dgm:cxn modelId="{D2BBB504-0EC5-4E2E-A4A0-A441AA9343EE}" type="presParOf" srcId="{ED626046-181F-468C-94BD-317AC3C88128}" destId="{508A0E09-3D48-4681-B02C-BADA2706AF33}" srcOrd="0" destOrd="0" presId="urn:microsoft.com/office/officeart/2005/8/layout/hierarchy1"/>
    <dgm:cxn modelId="{E2C763ED-4059-494F-9006-C80A875B3925}" type="presParOf" srcId="{ED626046-181F-468C-94BD-317AC3C88128}" destId="{F09A6AEA-0C17-45A3-848F-9D3923A433DC}" srcOrd="1" destOrd="0" presId="urn:microsoft.com/office/officeart/2005/8/layout/hierarchy1"/>
    <dgm:cxn modelId="{6D47EBCA-FD71-4D95-8301-D599131D46B0}" type="presParOf" srcId="{1E3223DF-BE6A-4481-B6E6-6E0ADE7D60AA}" destId="{849E315A-128B-433B-8BC4-909B0BCBB87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5F1FDB-5598-4EFB-B4B5-572ACC23E0BD}">
      <dsp:nvSpPr>
        <dsp:cNvPr id="0" name=""/>
        <dsp:cNvSpPr/>
      </dsp:nvSpPr>
      <dsp:spPr>
        <a:xfrm>
          <a:off x="665033" y="2007"/>
          <a:ext cx="3811068" cy="2813902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BE6A0A6-C14F-44D7-B4CF-2732CAF35448}">
      <dsp:nvSpPr>
        <dsp:cNvPr id="0" name=""/>
        <dsp:cNvSpPr/>
      </dsp:nvSpPr>
      <dsp:spPr>
        <a:xfrm>
          <a:off x="1067646" y="384490"/>
          <a:ext cx="3811068" cy="28139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Goudy Old Style" panose="02020502050305020303" pitchFamily="18" charset="0"/>
            </a:rPr>
            <a:t>D/S replaced by Admit Until Date (AUD) will be limited to the program end date noted on their form I-20 or DS-2019 not to exceed 4 years (whichever is shorter), plus a period of 30 days following their program date</a:t>
          </a:r>
        </a:p>
      </dsp:txBody>
      <dsp:txXfrm>
        <a:off x="1150062" y="466906"/>
        <a:ext cx="3646236" cy="2649070"/>
      </dsp:txXfrm>
    </dsp:sp>
    <dsp:sp modelId="{508A0E09-3D48-4681-B02C-BADA2706AF33}">
      <dsp:nvSpPr>
        <dsp:cNvPr id="0" name=""/>
        <dsp:cNvSpPr/>
      </dsp:nvSpPr>
      <dsp:spPr>
        <a:xfrm>
          <a:off x="5281327" y="2007"/>
          <a:ext cx="4075186" cy="2740019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09A6AEA-0C17-45A3-848F-9D3923A433DC}">
      <dsp:nvSpPr>
        <dsp:cNvPr id="0" name=""/>
        <dsp:cNvSpPr/>
      </dsp:nvSpPr>
      <dsp:spPr>
        <a:xfrm>
          <a:off x="5683940" y="384490"/>
          <a:ext cx="4075186" cy="27400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Goudy Old Style" panose="02020502050305020303" pitchFamily="18" charset="0"/>
            </a:rPr>
            <a:t>F-1 grace period will be reduced from 60 to 30 days for F students and dependents who enter or re-enter the US on or after September 15, 2026	</a:t>
          </a:r>
        </a:p>
      </dsp:txBody>
      <dsp:txXfrm>
        <a:off x="5764192" y="464742"/>
        <a:ext cx="3914682" cy="25795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D05EE-1874-40CA-ACBB-AAFE8CEAEC56}" type="datetimeFigureOut">
              <a:t>9/3/2026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B9498-FDEE-4498-AC3A-C83DFCC8A50A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776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65C32D-63EE-4133-9108-A2BD34E475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162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B9498-FDEE-4498-AC3A-C83DFCC8A50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80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172" y="3425399"/>
            <a:ext cx="7685140" cy="2621154"/>
          </a:xfrm>
        </p:spPr>
        <p:txBody>
          <a:bodyPr anchor="b">
            <a:noAutofit/>
          </a:bodyPr>
          <a:lstStyle>
            <a:lvl1pPr algn="l"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172" y="415057"/>
            <a:ext cx="7685139" cy="141409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04EF954-66B1-4168-AF40-97F3DAF43FC4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351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 anchor="t">
            <a:normAutofit/>
          </a:bodyPr>
          <a:lstStyle>
            <a:lvl1pPr>
              <a:defRPr sz="60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/>
          <a:lstStyle/>
          <a:p>
            <a:fld id="{26233410-150A-4A72-BF63-6D3ACBC30148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100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 anchor="t">
            <a:normAutofit/>
          </a:bodyPr>
          <a:lstStyle>
            <a:lvl1pPr>
              <a:defRPr sz="60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/>
          <a:lstStyle/>
          <a:p>
            <a:fld id="{91AF1D09-6B76-4716-AD3D-9F53166D3BF5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205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293302"/>
            <a:ext cx="11125032" cy="96510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72" y="1384847"/>
            <a:ext cx="11125032" cy="49051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1D4C7-8630-4B98-978C-30388BBD4EE8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443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9E06FED-92D3-C4D6-28D7-600D842F7A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1733150" cy="5135804"/>
          </a:xfrm>
          <a:custGeom>
            <a:avLst/>
            <a:gdLst>
              <a:gd name="connsiteX0" fmla="*/ 0 w 11733150"/>
              <a:gd name="connsiteY0" fmla="*/ 0 h 5135804"/>
              <a:gd name="connsiteX1" fmla="*/ 11733150 w 11733150"/>
              <a:gd name="connsiteY1" fmla="*/ 0 h 5135804"/>
              <a:gd name="connsiteX2" fmla="*/ 11733150 w 11733150"/>
              <a:gd name="connsiteY2" fmla="*/ 4533808 h 5135804"/>
              <a:gd name="connsiteX3" fmla="*/ 11131154 w 11733150"/>
              <a:gd name="connsiteY3" fmla="*/ 5135804 h 5135804"/>
              <a:gd name="connsiteX4" fmla="*/ 0 w 11733150"/>
              <a:gd name="connsiteY4" fmla="*/ 5135804 h 513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5135804">
                <a:moveTo>
                  <a:pt x="0" y="0"/>
                </a:moveTo>
                <a:lnTo>
                  <a:pt x="11733150" y="0"/>
                </a:lnTo>
                <a:lnTo>
                  <a:pt x="11733150" y="4533808"/>
                </a:lnTo>
                <a:cubicBezTo>
                  <a:pt x="11733150" y="4866281"/>
                  <a:pt x="11463627" y="5135804"/>
                  <a:pt x="11131154" y="5135804"/>
                </a:cubicBezTo>
                <a:lnTo>
                  <a:pt x="0" y="5135804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8C13480A-5F85-4A30-80F2-F92581C6474C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184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4590288" cy="3739896"/>
          </a:xfrm>
        </p:spPr>
        <p:txBody>
          <a:bodyPr anchor="t">
            <a:normAutofit/>
          </a:bodyPr>
          <a:lstStyle>
            <a:lvl1pPr algn="l">
              <a:defRPr sz="5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D161DAC-42AF-C3D9-37A1-04B90F30DEE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6160" y="0"/>
            <a:ext cx="6605841" cy="6399152"/>
          </a:xfrm>
          <a:custGeom>
            <a:avLst/>
            <a:gdLst>
              <a:gd name="connsiteX0" fmla="*/ 0 w 6605841"/>
              <a:gd name="connsiteY0" fmla="*/ 0 h 6399152"/>
              <a:gd name="connsiteX1" fmla="*/ 6605841 w 6605841"/>
              <a:gd name="connsiteY1" fmla="*/ 0 h 6399152"/>
              <a:gd name="connsiteX2" fmla="*/ 6605841 w 6605841"/>
              <a:gd name="connsiteY2" fmla="*/ 6399152 h 6399152"/>
              <a:gd name="connsiteX3" fmla="*/ 601995 w 6605841"/>
              <a:gd name="connsiteY3" fmla="*/ 6399152 h 6399152"/>
              <a:gd name="connsiteX4" fmla="*/ 0 w 6605841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5841" h="6399152">
                <a:moveTo>
                  <a:pt x="0" y="0"/>
                </a:moveTo>
                <a:lnTo>
                  <a:pt x="6605841" y="0"/>
                </a:lnTo>
                <a:lnTo>
                  <a:pt x="6605841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B2BF18D3-87BE-4A2D-AD2C-B21E415FD900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40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30952" cy="3739896"/>
          </a:xfrm>
        </p:spPr>
        <p:txBody>
          <a:bodyPr anchor="t">
            <a:normAutofit/>
          </a:bodyPr>
          <a:lstStyle>
            <a:lvl1pPr algn="l"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DEE3B02A-3B83-3083-3F07-26E25C6C13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7248" y="0"/>
            <a:ext cx="5674753" cy="6399152"/>
          </a:xfrm>
          <a:custGeom>
            <a:avLst/>
            <a:gdLst>
              <a:gd name="connsiteX0" fmla="*/ 0 w 5674753"/>
              <a:gd name="connsiteY0" fmla="*/ 0 h 6399152"/>
              <a:gd name="connsiteX1" fmla="*/ 5674753 w 5674753"/>
              <a:gd name="connsiteY1" fmla="*/ 0 h 6399152"/>
              <a:gd name="connsiteX2" fmla="*/ 5674753 w 5674753"/>
              <a:gd name="connsiteY2" fmla="*/ 6399152 h 6399152"/>
              <a:gd name="connsiteX3" fmla="*/ 601996 w 5674753"/>
              <a:gd name="connsiteY3" fmla="*/ 6399152 h 6399152"/>
              <a:gd name="connsiteX4" fmla="*/ 0 w 5674753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4753" h="6399152">
                <a:moveTo>
                  <a:pt x="0" y="0"/>
                </a:moveTo>
                <a:lnTo>
                  <a:pt x="5674753" y="0"/>
                </a:lnTo>
                <a:lnTo>
                  <a:pt x="5674753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73F0B94E-0195-4FC9-AEFD-CCBB878ACEDF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3286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9480" y="411480"/>
            <a:ext cx="4361688" cy="3968496"/>
          </a:xfrm>
        </p:spPr>
        <p:txBody>
          <a:bodyPr anchor="t">
            <a:normAutofit/>
          </a:bodyPr>
          <a:lstStyle>
            <a:lvl1pPr algn="l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9480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1D6AB98B-BD95-F9FC-BB22-1A89B6EE3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04503" cy="6399152"/>
          </a:xfrm>
          <a:custGeom>
            <a:avLst/>
            <a:gdLst>
              <a:gd name="connsiteX0" fmla="*/ 0 w 6604503"/>
              <a:gd name="connsiteY0" fmla="*/ 0 h 6399152"/>
              <a:gd name="connsiteX1" fmla="*/ 6604503 w 6604503"/>
              <a:gd name="connsiteY1" fmla="*/ 0 h 6399152"/>
              <a:gd name="connsiteX2" fmla="*/ 6604503 w 6604503"/>
              <a:gd name="connsiteY2" fmla="*/ 5797156 h 6399152"/>
              <a:gd name="connsiteX3" fmla="*/ 6002507 w 6604503"/>
              <a:gd name="connsiteY3" fmla="*/ 6399152 h 6399152"/>
              <a:gd name="connsiteX4" fmla="*/ 0 w 6604503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4503" h="6399152">
                <a:moveTo>
                  <a:pt x="0" y="0"/>
                </a:moveTo>
                <a:lnTo>
                  <a:pt x="6604503" y="0"/>
                </a:lnTo>
                <a:lnTo>
                  <a:pt x="6604503" y="5797156"/>
                </a:lnTo>
                <a:cubicBezTo>
                  <a:pt x="6604503" y="6129629"/>
                  <a:pt x="6334980" y="6399152"/>
                  <a:pt x="6002507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9B0F68CC-6BDD-49E7-8971-97164A4B1FA2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11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 anchor="t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2784" y="2423160"/>
            <a:ext cx="5202936" cy="3858768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lphaLcPeriod"/>
              <a:defRPr lang="en-US" dirty="0"/>
            </a:lvl2pPr>
            <a:lvl3pPr marL="800100" indent="-342900">
              <a:buFont typeface="+mj-lt"/>
              <a:buAutoNum type="romanLcPeriod"/>
              <a:defRPr lang="en-US" dirty="0"/>
            </a:lvl3pPr>
            <a:lvl4pPr marL="914400" indent="-228600">
              <a:buFont typeface="+mj-lt"/>
              <a:buAutoNum type="arabicParenR"/>
              <a:defRPr lang="en-US" dirty="0"/>
            </a:lvl4pPr>
            <a:lvl5pPr marL="1143000" indent="-228600">
              <a:buFont typeface="+mj-lt"/>
              <a:buAutoNum type="alphaLcParenR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D5D5-F2FF-4BCB-BACC-FA9A736697CB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66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1006" y="998230"/>
            <a:ext cx="3951469" cy="1947672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DD60ACDC-1760-F721-E270-0D2FC4872D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002464" cy="6399152"/>
          </a:xfrm>
          <a:custGeom>
            <a:avLst/>
            <a:gdLst>
              <a:gd name="connsiteX0" fmla="*/ 0 w 7002464"/>
              <a:gd name="connsiteY0" fmla="*/ 0 h 6399152"/>
              <a:gd name="connsiteX1" fmla="*/ 7002464 w 7002464"/>
              <a:gd name="connsiteY1" fmla="*/ 0 h 6399152"/>
              <a:gd name="connsiteX2" fmla="*/ 7002464 w 7002464"/>
              <a:gd name="connsiteY2" fmla="*/ 5797156 h 6399152"/>
              <a:gd name="connsiteX3" fmla="*/ 6400468 w 7002464"/>
              <a:gd name="connsiteY3" fmla="*/ 6399152 h 6399152"/>
              <a:gd name="connsiteX4" fmla="*/ 0 w 7002464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2464" h="6399152">
                <a:moveTo>
                  <a:pt x="0" y="0"/>
                </a:moveTo>
                <a:lnTo>
                  <a:pt x="7002464" y="0"/>
                </a:lnTo>
                <a:lnTo>
                  <a:pt x="7002464" y="5797156"/>
                </a:lnTo>
                <a:cubicBezTo>
                  <a:pt x="7002464" y="6129629"/>
                  <a:pt x="6732941" y="6399152"/>
                  <a:pt x="6400468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1007" y="3099815"/>
            <a:ext cx="3951469" cy="3084599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/>
            </a:lvl1pPr>
            <a:lvl2pPr marL="571500" indent="-342900">
              <a:buFont typeface="+mj-lt"/>
              <a:buAutoNum type="alphaLcPeriod"/>
              <a:defRPr sz="1600"/>
            </a:lvl2pPr>
            <a:lvl3pPr marL="800100" indent="-342900">
              <a:buFont typeface="+mj-lt"/>
              <a:buAutoNum type="romanLcPeriod"/>
              <a:defRPr sz="1400"/>
            </a:lvl3pPr>
            <a:lvl4pPr marL="914400" indent="-228600">
              <a:buFont typeface="+mj-lt"/>
              <a:buAutoNum type="arabicParenR"/>
              <a:defRPr sz="1200"/>
            </a:lvl4pPr>
            <a:lvl5pPr marL="1143000" indent="-228600">
              <a:buFont typeface="+mj-lt"/>
              <a:buAutoNum type="alphaLcParenR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747D10D-DAA6-49BD-BCDC-42DE71F72A89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163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478024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478024"/>
            <a:ext cx="4325112" cy="245479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Fourth level</a:t>
            </a:r>
          </a:p>
          <a:p>
            <a:pPr marL="2286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131313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C55D-C47D-42B9-AD20-3E2CCE08596C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164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039112"/>
            <a:ext cx="3813048" cy="35387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2039112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44AD-1FB0-4882-B380-D102D5E41B49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317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00200"/>
            <a:ext cx="4142232" cy="46360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1600200"/>
            <a:ext cx="5788152" cy="46360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FD0E9-BB2A-40F4-9FCA-339953EA9BCB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539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640079"/>
            <a:ext cx="4032505" cy="3621024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640715"/>
            <a:ext cx="5968098" cy="5719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CE86-7B4C-43EC-801D-4B957536C306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960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5696" y="640080"/>
            <a:ext cx="7159752" cy="57241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FCD9-BE24-4676-9D2E-63D9ED82EDA2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222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329450"/>
            <a:ext cx="11924209" cy="6199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A290A-121B-47D5-B4CD-63E70D76A5D5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629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7" y="2276856"/>
            <a:ext cx="4480560" cy="404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E823DF8-AABE-3B17-254E-81CD7CA2B5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37594" y="0"/>
            <a:ext cx="6454406" cy="6399152"/>
          </a:xfrm>
          <a:custGeom>
            <a:avLst/>
            <a:gdLst>
              <a:gd name="connsiteX0" fmla="*/ 0 w 6454406"/>
              <a:gd name="connsiteY0" fmla="*/ 0 h 6399152"/>
              <a:gd name="connsiteX1" fmla="*/ 6454406 w 6454406"/>
              <a:gd name="connsiteY1" fmla="*/ 0 h 6399152"/>
              <a:gd name="connsiteX2" fmla="*/ 6454406 w 6454406"/>
              <a:gd name="connsiteY2" fmla="*/ 6399152 h 6399152"/>
              <a:gd name="connsiteX3" fmla="*/ 601995 w 6454406"/>
              <a:gd name="connsiteY3" fmla="*/ 6399152 h 6399152"/>
              <a:gd name="connsiteX4" fmla="*/ 0 w 6454406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6" h="6399152">
                <a:moveTo>
                  <a:pt x="0" y="0"/>
                </a:moveTo>
                <a:lnTo>
                  <a:pt x="6454406" y="0"/>
                </a:lnTo>
                <a:lnTo>
                  <a:pt x="6454406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A58D8-7EDF-40A6-A98C-8CBDF59A319E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8124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6F26914B-7405-10AB-A859-8165D7B1A93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6591300" cy="6410303"/>
          </a:xfrm>
          <a:custGeom>
            <a:avLst/>
            <a:gdLst>
              <a:gd name="connsiteX0" fmla="*/ 0 w 6591300"/>
              <a:gd name="connsiteY0" fmla="*/ 0 h 6410303"/>
              <a:gd name="connsiteX1" fmla="*/ 6591300 w 6591300"/>
              <a:gd name="connsiteY1" fmla="*/ 0 h 6410303"/>
              <a:gd name="connsiteX2" fmla="*/ 6591300 w 6591300"/>
              <a:gd name="connsiteY2" fmla="*/ 5807073 h 6410303"/>
              <a:gd name="connsiteX3" fmla="*/ 5988070 w 6591300"/>
              <a:gd name="connsiteY3" fmla="*/ 6410303 h 6410303"/>
              <a:gd name="connsiteX4" fmla="*/ 0 w 6591300"/>
              <a:gd name="connsiteY4" fmla="*/ 6410303 h 6410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410303">
                <a:moveTo>
                  <a:pt x="0" y="0"/>
                </a:moveTo>
                <a:lnTo>
                  <a:pt x="6591300" y="0"/>
                </a:lnTo>
                <a:lnTo>
                  <a:pt x="6591300" y="5807073"/>
                </a:lnTo>
                <a:cubicBezTo>
                  <a:pt x="6591300" y="6140228"/>
                  <a:pt x="6321225" y="6410303"/>
                  <a:pt x="5988070" y="6410303"/>
                </a:cubicBezTo>
                <a:lnTo>
                  <a:pt x="0" y="6410303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2276856"/>
            <a:ext cx="4389120" cy="404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6DF7C3E-B5DF-4043-B2F9-CD94B277B81B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25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340156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58FA1BA0-D099-705F-F85E-3FBC782F76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02843" y="2"/>
            <a:ext cx="7689157" cy="6399151"/>
          </a:xfrm>
          <a:custGeom>
            <a:avLst/>
            <a:gdLst>
              <a:gd name="connsiteX0" fmla="*/ 0 w 7689157"/>
              <a:gd name="connsiteY0" fmla="*/ 0 h 6399151"/>
              <a:gd name="connsiteX1" fmla="*/ 7689157 w 7689157"/>
              <a:gd name="connsiteY1" fmla="*/ 0 h 6399151"/>
              <a:gd name="connsiteX2" fmla="*/ 7689157 w 7689157"/>
              <a:gd name="connsiteY2" fmla="*/ 6399151 h 6399151"/>
              <a:gd name="connsiteX3" fmla="*/ 601997 w 7689157"/>
              <a:gd name="connsiteY3" fmla="*/ 6399151 h 6399151"/>
              <a:gd name="connsiteX4" fmla="*/ 0 w 7689157"/>
              <a:gd name="connsiteY4" fmla="*/ 5797155 h 639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1">
                <a:moveTo>
                  <a:pt x="0" y="0"/>
                </a:moveTo>
                <a:lnTo>
                  <a:pt x="7689157" y="0"/>
                </a:lnTo>
                <a:lnTo>
                  <a:pt x="7689157" y="6399151"/>
                </a:lnTo>
                <a:lnTo>
                  <a:pt x="601997" y="6399151"/>
                </a:lnTo>
                <a:cubicBezTo>
                  <a:pt x="269523" y="6399151"/>
                  <a:pt x="0" y="6129628"/>
                  <a:pt x="0" y="5797155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4F04B89-F088-43E2-8F95-5A2E5E9F612E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7602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0" y="603504"/>
            <a:ext cx="340156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F44EE1A0-D83B-FE6C-4495-F55C5070D5D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21040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0FCFF8D-E3E3-4D6C-85D1-1D24204FD961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7172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696DEB7-ADC8-3E90-7A63-F11D6535D0E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1750040" cy="3806246"/>
          </a:xfrm>
          <a:custGeom>
            <a:avLst/>
            <a:gdLst>
              <a:gd name="connsiteX0" fmla="*/ 0 w 11733150"/>
              <a:gd name="connsiteY0" fmla="*/ 0 h 3806246"/>
              <a:gd name="connsiteX1" fmla="*/ 11733150 w 11733150"/>
              <a:gd name="connsiteY1" fmla="*/ 0 h 3806246"/>
              <a:gd name="connsiteX2" fmla="*/ 11733150 w 11733150"/>
              <a:gd name="connsiteY2" fmla="*/ 3204250 h 3806246"/>
              <a:gd name="connsiteX3" fmla="*/ 11131154 w 11733150"/>
              <a:gd name="connsiteY3" fmla="*/ 3806246 h 3806246"/>
              <a:gd name="connsiteX4" fmla="*/ 0 w 11733150"/>
              <a:gd name="connsiteY4" fmla="*/ 3806246 h 380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3806246">
                <a:moveTo>
                  <a:pt x="0" y="0"/>
                </a:moveTo>
                <a:lnTo>
                  <a:pt x="11733150" y="0"/>
                </a:lnTo>
                <a:lnTo>
                  <a:pt x="11733150" y="3204250"/>
                </a:lnTo>
                <a:cubicBezTo>
                  <a:pt x="11733150" y="3536723"/>
                  <a:pt x="11463627" y="3806246"/>
                  <a:pt x="11131154" y="3806246"/>
                </a:cubicBezTo>
                <a:lnTo>
                  <a:pt x="0" y="3806246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9AD81-0F74-4052-9D15-1FCBE10FF531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4395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0558516-7088-BB33-D6DC-15ED4C60C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1960" y="3067414"/>
            <a:ext cx="11750040" cy="3790586"/>
          </a:xfrm>
          <a:custGeom>
            <a:avLst/>
            <a:gdLst>
              <a:gd name="connsiteX0" fmla="*/ 603695 w 11750040"/>
              <a:gd name="connsiteY0" fmla="*/ 0 h 3790586"/>
              <a:gd name="connsiteX1" fmla="*/ 11750040 w 11750040"/>
              <a:gd name="connsiteY1" fmla="*/ 0 h 3790586"/>
              <a:gd name="connsiteX2" fmla="*/ 11750040 w 11750040"/>
              <a:gd name="connsiteY2" fmla="*/ 3790586 h 3790586"/>
              <a:gd name="connsiteX3" fmla="*/ 0 w 11750040"/>
              <a:gd name="connsiteY3" fmla="*/ 3790586 h 3790586"/>
              <a:gd name="connsiteX4" fmla="*/ 0 w 11750040"/>
              <a:gd name="connsiteY4" fmla="*/ 603695 h 3790586"/>
              <a:gd name="connsiteX5" fmla="*/ 603695 w 11750040"/>
              <a:gd name="connsiteY5" fmla="*/ 0 h 3790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50040" h="3790586">
                <a:moveTo>
                  <a:pt x="603695" y="0"/>
                </a:moveTo>
                <a:lnTo>
                  <a:pt x="11750040" y="0"/>
                </a:lnTo>
                <a:lnTo>
                  <a:pt x="11750040" y="3790586"/>
                </a:lnTo>
                <a:lnTo>
                  <a:pt x="0" y="3790586"/>
                </a:lnTo>
                <a:lnTo>
                  <a:pt x="0" y="603695"/>
                </a:lnTo>
                <a:cubicBezTo>
                  <a:pt x="0" y="270283"/>
                  <a:pt x="270283" y="0"/>
                  <a:pt x="603695" y="0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40460"/>
            <a:ext cx="3494314" cy="338328"/>
          </a:xfrm>
        </p:spPr>
        <p:txBody>
          <a:bodyPr/>
          <a:lstStyle/>
          <a:p>
            <a:fld id="{58567813-D47B-4BA9-A366-45E7794B6608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40460"/>
            <a:ext cx="2805405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40460"/>
            <a:ext cx="429207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0155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8073E866-A871-62F7-1E54-F2A44278F8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3099816"/>
            <a:ext cx="3273552" cy="2953512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 marL="514350" indent="-285750">
              <a:buFont typeface="Arial" panose="020B0604020202020204" pitchFamily="34" charset="0"/>
              <a:buChar char="•"/>
              <a:defRPr sz="1400"/>
            </a:lvl2pPr>
            <a:lvl3pPr marL="628650" indent="-171450">
              <a:buFont typeface="Arial" panose="020B0604020202020204" pitchFamily="34" charset="0"/>
              <a:buChar char="•"/>
              <a:defRPr sz="1200"/>
            </a:lvl3pPr>
            <a:lvl4pPr marL="857250" indent="-171450">
              <a:buFont typeface="Arial" panose="020B0604020202020204" pitchFamily="34" charset="0"/>
              <a:buChar char="•"/>
              <a:defRPr sz="1100"/>
            </a:lvl4pPr>
            <a:lvl5pPr marL="1085850" indent="-171450">
              <a:buFont typeface="Arial" panose="020B0604020202020204" pitchFamily="34" charset="0"/>
              <a:buChar char="•"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3C75A4F-7395-44C0-9A76-83F0F6EA512A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2712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111854"/>
            <a:ext cx="3945468" cy="138988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84372" y="5111854"/>
            <a:ext cx="6168356" cy="138988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200"/>
            </a:lvl2pPr>
            <a:lvl3pPr marL="457200" indent="0">
              <a:buFont typeface="Arial" panose="020B0604020202020204" pitchFamily="34" charset="0"/>
              <a:buNone/>
              <a:defRPr sz="1100"/>
            </a:lvl3pPr>
            <a:lvl4pPr marL="685800" indent="0">
              <a:buFont typeface="Arial" panose="020B0604020202020204" pitchFamily="34" charset="0"/>
              <a:buNone/>
              <a:defRPr sz="1050"/>
            </a:lvl4pPr>
            <a:lvl5pPr marL="914400" indent="0"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5B30A2-D0D1-DED2-1133-A673CEA16A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1750040" cy="4724868"/>
          </a:xfrm>
          <a:custGeom>
            <a:avLst/>
            <a:gdLst>
              <a:gd name="connsiteX0" fmla="*/ 0 w 11750040"/>
              <a:gd name="connsiteY0" fmla="*/ 0 h 4724868"/>
              <a:gd name="connsiteX1" fmla="*/ 11750040 w 11750040"/>
              <a:gd name="connsiteY1" fmla="*/ 0 h 4724868"/>
              <a:gd name="connsiteX2" fmla="*/ 11750040 w 11750040"/>
              <a:gd name="connsiteY2" fmla="*/ 4122872 h 4724868"/>
              <a:gd name="connsiteX3" fmla="*/ 11148044 w 11750040"/>
              <a:gd name="connsiteY3" fmla="*/ 4724868 h 4724868"/>
              <a:gd name="connsiteX4" fmla="*/ 0 w 11750040"/>
              <a:gd name="connsiteY4" fmla="*/ 4724868 h 4724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50040" h="4724868">
                <a:moveTo>
                  <a:pt x="0" y="0"/>
                </a:moveTo>
                <a:lnTo>
                  <a:pt x="11750040" y="0"/>
                </a:lnTo>
                <a:lnTo>
                  <a:pt x="11750040" y="4122872"/>
                </a:lnTo>
                <a:cubicBezTo>
                  <a:pt x="11750040" y="4455345"/>
                  <a:pt x="11480517" y="4724868"/>
                  <a:pt x="11148044" y="4724868"/>
                </a:cubicBezTo>
                <a:lnTo>
                  <a:pt x="0" y="4724868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EEDCC-520A-464B-900A-5F7E0E1FFC43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6097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408" y="548640"/>
            <a:ext cx="6035040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1AB8ED2-AD91-CB22-5624-BD41AB32529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844052" cy="6399152"/>
          </a:xfrm>
          <a:custGeom>
            <a:avLst/>
            <a:gdLst>
              <a:gd name="connsiteX0" fmla="*/ 0 w 4844052"/>
              <a:gd name="connsiteY0" fmla="*/ 0 h 6399152"/>
              <a:gd name="connsiteX1" fmla="*/ 4844052 w 4844052"/>
              <a:gd name="connsiteY1" fmla="*/ 0 h 6399152"/>
              <a:gd name="connsiteX2" fmla="*/ 4844052 w 4844052"/>
              <a:gd name="connsiteY2" fmla="*/ 5795922 h 6399152"/>
              <a:gd name="connsiteX3" fmla="*/ 4240822 w 4844052"/>
              <a:gd name="connsiteY3" fmla="*/ 6399152 h 6399152"/>
              <a:gd name="connsiteX4" fmla="*/ 0 w 4844052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4052" h="6399152">
                <a:moveTo>
                  <a:pt x="0" y="0"/>
                </a:moveTo>
                <a:lnTo>
                  <a:pt x="4844052" y="0"/>
                </a:lnTo>
                <a:lnTo>
                  <a:pt x="4844052" y="5795922"/>
                </a:lnTo>
                <a:cubicBezTo>
                  <a:pt x="4844052" y="6129077"/>
                  <a:pt x="4573977" y="6399152"/>
                  <a:pt x="4240822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0408" y="1828800"/>
            <a:ext cx="6035040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36C1D43-E95A-44CE-BF39-AC264176BC74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362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40"/>
            <a:ext cx="6135624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828800"/>
            <a:ext cx="6135624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D436AA50-FCF9-9A32-68F8-A124C79490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53304" y="0"/>
            <a:ext cx="4838696" cy="6399152"/>
          </a:xfrm>
          <a:custGeom>
            <a:avLst/>
            <a:gdLst>
              <a:gd name="connsiteX0" fmla="*/ 0 w 4838696"/>
              <a:gd name="connsiteY0" fmla="*/ 0 h 6399152"/>
              <a:gd name="connsiteX1" fmla="*/ 4838696 w 4838696"/>
              <a:gd name="connsiteY1" fmla="*/ 0 h 6399152"/>
              <a:gd name="connsiteX2" fmla="*/ 4838696 w 4838696"/>
              <a:gd name="connsiteY2" fmla="*/ 6399152 h 6399152"/>
              <a:gd name="connsiteX3" fmla="*/ 603230 w 4838696"/>
              <a:gd name="connsiteY3" fmla="*/ 6399152 h 6399152"/>
              <a:gd name="connsiteX4" fmla="*/ 0 w 4838696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8696" h="6399152">
                <a:moveTo>
                  <a:pt x="0" y="0"/>
                </a:moveTo>
                <a:lnTo>
                  <a:pt x="4838696" y="0"/>
                </a:lnTo>
                <a:lnTo>
                  <a:pt x="4838696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4395D-714C-468A-B505-16E3BDC41D6C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9440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6B8A8E1B-B99E-8C69-154E-2FAADB07D5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591300" cy="6399152"/>
          </a:xfrm>
          <a:custGeom>
            <a:avLst/>
            <a:gdLst>
              <a:gd name="connsiteX0" fmla="*/ 0 w 6591300"/>
              <a:gd name="connsiteY0" fmla="*/ 0 h 6399152"/>
              <a:gd name="connsiteX1" fmla="*/ 6591300 w 6591300"/>
              <a:gd name="connsiteY1" fmla="*/ 0 h 6399152"/>
              <a:gd name="connsiteX2" fmla="*/ 6591300 w 6591300"/>
              <a:gd name="connsiteY2" fmla="*/ 5797156 h 6399152"/>
              <a:gd name="connsiteX3" fmla="*/ 5989304 w 6591300"/>
              <a:gd name="connsiteY3" fmla="*/ 6399152 h 6399152"/>
              <a:gd name="connsiteX4" fmla="*/ 0 w 6591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399152">
                <a:moveTo>
                  <a:pt x="0" y="0"/>
                </a:moveTo>
                <a:lnTo>
                  <a:pt x="6591300" y="0"/>
                </a:lnTo>
                <a:lnTo>
                  <a:pt x="6591300" y="5797156"/>
                </a:lnTo>
                <a:cubicBezTo>
                  <a:pt x="6591300" y="6129629"/>
                  <a:pt x="6321777" y="6399152"/>
                  <a:pt x="5989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009D615-5030-44BE-B1E7-FCAF557FFC34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8866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320040"/>
            <a:ext cx="4573413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6" y="1380744"/>
            <a:ext cx="4573413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BD82EEA-7278-1A73-C95C-473F75B540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37593" y="0"/>
            <a:ext cx="6454407" cy="6399152"/>
          </a:xfrm>
          <a:custGeom>
            <a:avLst/>
            <a:gdLst>
              <a:gd name="connsiteX0" fmla="*/ 0 w 6454407"/>
              <a:gd name="connsiteY0" fmla="*/ 0 h 6399152"/>
              <a:gd name="connsiteX1" fmla="*/ 6454407 w 6454407"/>
              <a:gd name="connsiteY1" fmla="*/ 0 h 6399152"/>
              <a:gd name="connsiteX2" fmla="*/ 6454407 w 6454407"/>
              <a:gd name="connsiteY2" fmla="*/ 6399152 h 6399152"/>
              <a:gd name="connsiteX3" fmla="*/ 601996 w 6454407"/>
              <a:gd name="connsiteY3" fmla="*/ 6399152 h 6399152"/>
              <a:gd name="connsiteX4" fmla="*/ 0 w 6454407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7" h="6399152">
                <a:moveTo>
                  <a:pt x="0" y="0"/>
                </a:moveTo>
                <a:lnTo>
                  <a:pt x="6454407" y="0"/>
                </a:lnTo>
                <a:lnTo>
                  <a:pt x="6454407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D8DDD-BB5E-4F5B-81F2-5E5F98B403C0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7144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11155680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C22D85-D675-737B-9F54-B9D7FC819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828800"/>
            <a:ext cx="6707699" cy="5029200"/>
          </a:xfrm>
          <a:custGeom>
            <a:avLst/>
            <a:gdLst>
              <a:gd name="connsiteX0" fmla="*/ 0 w 6707699"/>
              <a:gd name="connsiteY0" fmla="*/ 0 h 5029200"/>
              <a:gd name="connsiteX1" fmla="*/ 6129259 w 6707699"/>
              <a:gd name="connsiteY1" fmla="*/ 0 h 5029200"/>
              <a:gd name="connsiteX2" fmla="*/ 6707699 w 6707699"/>
              <a:gd name="connsiteY2" fmla="*/ 578440 h 5029200"/>
              <a:gd name="connsiteX3" fmla="*/ 6707699 w 6707699"/>
              <a:gd name="connsiteY3" fmla="*/ 5029200 h 5029200"/>
              <a:gd name="connsiteX4" fmla="*/ 0 w 6707699"/>
              <a:gd name="connsiteY4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7699" h="5029200">
                <a:moveTo>
                  <a:pt x="0" y="0"/>
                </a:moveTo>
                <a:lnTo>
                  <a:pt x="6129259" y="0"/>
                </a:lnTo>
                <a:cubicBezTo>
                  <a:pt x="6448723" y="0"/>
                  <a:pt x="6707699" y="258976"/>
                  <a:pt x="6707699" y="578440"/>
                </a:cubicBezTo>
                <a:lnTo>
                  <a:pt x="6707699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89302" y="1828800"/>
            <a:ext cx="4196146" cy="4503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89302" y="6492240"/>
            <a:ext cx="1280160" cy="338328"/>
          </a:xfrm>
        </p:spPr>
        <p:txBody>
          <a:bodyPr/>
          <a:lstStyle/>
          <a:p>
            <a:fld id="{083588C5-4E32-4E6E-80AB-32A6125C957F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462" y="6492240"/>
            <a:ext cx="288855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7862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076" y="320040"/>
            <a:ext cx="676656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B32E518-8213-A79A-7E36-BA4D782F8E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147926" cy="6399152"/>
          </a:xfrm>
          <a:custGeom>
            <a:avLst/>
            <a:gdLst>
              <a:gd name="connsiteX0" fmla="*/ 0 w 4147926"/>
              <a:gd name="connsiteY0" fmla="*/ 0 h 6399152"/>
              <a:gd name="connsiteX1" fmla="*/ 4147926 w 4147926"/>
              <a:gd name="connsiteY1" fmla="*/ 0 h 6399152"/>
              <a:gd name="connsiteX2" fmla="*/ 4147926 w 4147926"/>
              <a:gd name="connsiteY2" fmla="*/ 5795922 h 6399152"/>
              <a:gd name="connsiteX3" fmla="*/ 3544696 w 4147926"/>
              <a:gd name="connsiteY3" fmla="*/ 6399152 h 6399152"/>
              <a:gd name="connsiteX4" fmla="*/ 0 w 4147926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7926" h="6399152">
                <a:moveTo>
                  <a:pt x="0" y="0"/>
                </a:moveTo>
                <a:lnTo>
                  <a:pt x="4147926" y="0"/>
                </a:lnTo>
                <a:lnTo>
                  <a:pt x="4147926" y="5795922"/>
                </a:lnTo>
                <a:cubicBezTo>
                  <a:pt x="4147926" y="6129077"/>
                  <a:pt x="3877851" y="6399152"/>
                  <a:pt x="3544696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20076" y="1380744"/>
            <a:ext cx="676656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337EAFE-6A88-4B1F-9ABC-CA3CFB830DD6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11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2444857-0BC3-ACAE-DBB1-5D530AA35E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46768" y="0"/>
            <a:ext cx="4145232" cy="6399152"/>
          </a:xfrm>
          <a:custGeom>
            <a:avLst/>
            <a:gdLst>
              <a:gd name="connsiteX0" fmla="*/ 0 w 4145232"/>
              <a:gd name="connsiteY0" fmla="*/ 0 h 6399152"/>
              <a:gd name="connsiteX1" fmla="*/ 4145232 w 4145232"/>
              <a:gd name="connsiteY1" fmla="*/ 0 h 6399152"/>
              <a:gd name="connsiteX2" fmla="*/ 4145232 w 4145232"/>
              <a:gd name="connsiteY2" fmla="*/ 6399152 h 6399152"/>
              <a:gd name="connsiteX3" fmla="*/ 603230 w 4145232"/>
              <a:gd name="connsiteY3" fmla="*/ 6399152 h 6399152"/>
              <a:gd name="connsiteX4" fmla="*/ 0 w 4145232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5232" h="6399152">
                <a:moveTo>
                  <a:pt x="0" y="0"/>
                </a:moveTo>
                <a:lnTo>
                  <a:pt x="4145232" y="0"/>
                </a:lnTo>
                <a:lnTo>
                  <a:pt x="4145232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0683-5F2F-44F3-8B59-45258C4FD45A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0654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C202BC3A-8633-9F03-1586-99447DA1CFF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293496"/>
            <a:ext cx="5285232" cy="4564504"/>
          </a:xfrm>
          <a:custGeom>
            <a:avLst/>
            <a:gdLst>
              <a:gd name="connsiteX0" fmla="*/ 0 w 5285232"/>
              <a:gd name="connsiteY0" fmla="*/ 0 h 4564504"/>
              <a:gd name="connsiteX1" fmla="*/ 4706792 w 5285232"/>
              <a:gd name="connsiteY1" fmla="*/ 0 h 4564504"/>
              <a:gd name="connsiteX2" fmla="*/ 5285232 w 5285232"/>
              <a:gd name="connsiteY2" fmla="*/ 578440 h 4564504"/>
              <a:gd name="connsiteX3" fmla="*/ 5285232 w 5285232"/>
              <a:gd name="connsiteY3" fmla="*/ 4564504 h 4564504"/>
              <a:gd name="connsiteX4" fmla="*/ 0 w 5285232"/>
              <a:gd name="connsiteY4" fmla="*/ 4564504 h 456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32" h="4564504">
                <a:moveTo>
                  <a:pt x="0" y="0"/>
                </a:moveTo>
                <a:lnTo>
                  <a:pt x="4706792" y="0"/>
                </a:lnTo>
                <a:cubicBezTo>
                  <a:pt x="5026256" y="0"/>
                  <a:pt x="5285232" y="258976"/>
                  <a:pt x="5285232" y="578440"/>
                </a:cubicBezTo>
                <a:lnTo>
                  <a:pt x="5285232" y="4564504"/>
                </a:lnTo>
                <a:lnTo>
                  <a:pt x="0" y="4564504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0" y="6492240"/>
            <a:ext cx="2651760" cy="338328"/>
          </a:xfrm>
        </p:spPr>
        <p:txBody>
          <a:bodyPr/>
          <a:lstStyle/>
          <a:p>
            <a:fld id="{813EDC87-0EBE-4D2E-8804-E5F0EDA0B797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2095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0218"/>
            <a:ext cx="3827439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211327B-3880-6494-1C8F-EEE1BF913B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293494"/>
            <a:ext cx="4176819" cy="4564506"/>
          </a:xfrm>
          <a:custGeom>
            <a:avLst/>
            <a:gdLst>
              <a:gd name="connsiteX0" fmla="*/ 0 w 4176819"/>
              <a:gd name="connsiteY0" fmla="*/ 0 h 4564506"/>
              <a:gd name="connsiteX1" fmla="*/ 3598379 w 4176819"/>
              <a:gd name="connsiteY1" fmla="*/ 0 h 4564506"/>
              <a:gd name="connsiteX2" fmla="*/ 4176819 w 4176819"/>
              <a:gd name="connsiteY2" fmla="*/ 578440 h 4564506"/>
              <a:gd name="connsiteX3" fmla="*/ 4176819 w 4176819"/>
              <a:gd name="connsiteY3" fmla="*/ 4564506 h 4564506"/>
              <a:gd name="connsiteX4" fmla="*/ 0 w 4176819"/>
              <a:gd name="connsiteY4" fmla="*/ 4564506 h 456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819" h="4564506">
                <a:moveTo>
                  <a:pt x="0" y="0"/>
                </a:moveTo>
                <a:lnTo>
                  <a:pt x="3598379" y="0"/>
                </a:lnTo>
                <a:cubicBezTo>
                  <a:pt x="3917843" y="0"/>
                  <a:pt x="4176819" y="258976"/>
                  <a:pt x="4176819" y="578440"/>
                </a:cubicBezTo>
                <a:lnTo>
                  <a:pt x="4176819" y="4564506"/>
                </a:lnTo>
                <a:lnTo>
                  <a:pt x="0" y="4564506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20787" y="549275"/>
            <a:ext cx="6561138" cy="5788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15073" y="6492240"/>
            <a:ext cx="2843784" cy="338328"/>
          </a:xfrm>
        </p:spPr>
        <p:txBody>
          <a:bodyPr/>
          <a:lstStyle/>
          <a:p>
            <a:fld id="{51CF56A9-FD41-47F4-80A0-DA74EEEC2541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3262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" y="603504"/>
            <a:ext cx="11201400" cy="4206240"/>
          </a:xfrm>
        </p:spPr>
        <p:txBody>
          <a:bodyPr>
            <a:normAutofit/>
          </a:bodyPr>
          <a:lstStyle>
            <a:lvl1pPr algn="ctr">
              <a:defRPr sz="27800"/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D270-9BF1-4C68-A7FA-BA016D8BB959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89888" y="4809744"/>
            <a:ext cx="9345168" cy="1225296"/>
          </a:xfrm>
        </p:spPr>
        <p:txBody>
          <a:bodyPr>
            <a:normAutofit/>
          </a:bodyPr>
          <a:lstStyle>
            <a:lvl1pPr marL="0" indent="0" algn="ctr">
              <a:buNone/>
              <a:defRPr sz="2800" cap="all" baseline="0"/>
            </a:lvl1pPr>
            <a:lvl2pPr marL="228600" indent="0" algn="ctr">
              <a:buNone/>
              <a:defRPr sz="2400" cap="all" baseline="0"/>
            </a:lvl2pPr>
            <a:lvl3pPr marL="457200" indent="0" algn="ctr">
              <a:buNone/>
              <a:defRPr sz="2000" cap="all" baseline="0"/>
            </a:lvl3pPr>
            <a:lvl4pPr marL="685800" indent="0" algn="ctr">
              <a:buNone/>
              <a:defRPr sz="1800" cap="all" baseline="0"/>
            </a:lvl4pPr>
            <a:lvl5pPr marL="914400" indent="0" algn="ctr">
              <a:buNone/>
              <a:defRPr sz="1600" cap="all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740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420624"/>
            <a:ext cx="11100816" cy="4334256"/>
          </a:xfrm>
        </p:spPr>
        <p:txBody>
          <a:bodyPr>
            <a:normAutofit/>
          </a:bodyPr>
          <a:lstStyle>
            <a:lvl1pPr algn="l">
              <a:defRPr sz="278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23AFB7-90A6-428C-A019-BBE6272496B8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1792" y="4873752"/>
            <a:ext cx="8439912" cy="1490472"/>
          </a:xfrm>
        </p:spPr>
        <p:txBody>
          <a:bodyPr>
            <a:normAutofit/>
          </a:bodyPr>
          <a:lstStyle>
            <a:lvl1pPr marL="0" indent="0" algn="l">
              <a:buNone/>
              <a:defRPr sz="2800" cap="all" baseline="0">
                <a:solidFill>
                  <a:schemeClr val="tx1"/>
                </a:solidFill>
              </a:defRPr>
            </a:lvl1pPr>
            <a:lvl2pPr marL="228600" indent="0" algn="l">
              <a:buNone/>
              <a:defRPr sz="2400" cap="all" baseline="0">
                <a:solidFill>
                  <a:schemeClr val="tx1"/>
                </a:solidFill>
              </a:defRPr>
            </a:lvl2pPr>
            <a:lvl3pPr marL="457200" indent="0" algn="l">
              <a:buNone/>
              <a:defRPr sz="2000" cap="all" baseline="0">
                <a:solidFill>
                  <a:schemeClr val="tx1"/>
                </a:solidFill>
              </a:defRPr>
            </a:lvl3pPr>
            <a:lvl4pPr marL="685800" indent="0" algn="l">
              <a:buNone/>
              <a:defRPr sz="1800" cap="all" baseline="0">
                <a:solidFill>
                  <a:schemeClr val="tx1"/>
                </a:solidFill>
              </a:defRPr>
            </a:lvl4pPr>
            <a:lvl5pPr marL="914400" indent="0" algn="l">
              <a:buNone/>
              <a:defRPr sz="160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0170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193DB7D-955F-21DF-15DA-4285375617FC}"/>
              </a:ext>
            </a:extLst>
          </p:cNvPr>
          <p:cNvSpPr/>
          <p:nvPr userDrawn="1"/>
        </p:nvSpPr>
        <p:spPr>
          <a:xfrm>
            <a:off x="1" y="4783948"/>
            <a:ext cx="11762231" cy="2074052"/>
          </a:xfrm>
          <a:custGeom>
            <a:avLst/>
            <a:gdLst>
              <a:gd name="connsiteX0" fmla="*/ 0 w 11762231"/>
              <a:gd name="connsiteY0" fmla="*/ 0 h 2074052"/>
              <a:gd name="connsiteX1" fmla="*/ 112775 w 11762231"/>
              <a:gd name="connsiteY1" fmla="*/ 0 h 2074052"/>
              <a:gd name="connsiteX2" fmla="*/ 11102489 w 11762231"/>
              <a:gd name="connsiteY2" fmla="*/ 0 h 2074052"/>
              <a:gd name="connsiteX3" fmla="*/ 11437005 w 11762231"/>
              <a:gd name="connsiteY3" fmla="*/ 0 h 2074052"/>
              <a:gd name="connsiteX4" fmla="*/ 11762231 w 11762231"/>
              <a:gd name="connsiteY4" fmla="*/ 325226 h 2074052"/>
              <a:gd name="connsiteX5" fmla="*/ 11762231 w 11762231"/>
              <a:gd name="connsiteY5" fmla="*/ 2074052 h 2074052"/>
              <a:gd name="connsiteX6" fmla="*/ 11427715 w 11762231"/>
              <a:gd name="connsiteY6" fmla="*/ 2074052 h 2074052"/>
              <a:gd name="connsiteX7" fmla="*/ 112775 w 11762231"/>
              <a:gd name="connsiteY7" fmla="*/ 2074052 h 2074052"/>
              <a:gd name="connsiteX8" fmla="*/ 0 w 11762231"/>
              <a:gd name="connsiteY8" fmla="*/ 2074052 h 207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62231" h="2074052">
                <a:moveTo>
                  <a:pt x="0" y="0"/>
                </a:moveTo>
                <a:lnTo>
                  <a:pt x="112775" y="0"/>
                </a:lnTo>
                <a:lnTo>
                  <a:pt x="11102489" y="0"/>
                </a:lnTo>
                <a:lnTo>
                  <a:pt x="11437005" y="0"/>
                </a:lnTo>
                <a:cubicBezTo>
                  <a:pt x="11616622" y="0"/>
                  <a:pt x="11762231" y="145609"/>
                  <a:pt x="11762231" y="325226"/>
                </a:cubicBezTo>
                <a:lnTo>
                  <a:pt x="11762231" y="2074052"/>
                </a:lnTo>
                <a:lnTo>
                  <a:pt x="11427715" y="2074052"/>
                </a:lnTo>
                <a:lnTo>
                  <a:pt x="112775" y="2074052"/>
                </a:lnTo>
                <a:lnTo>
                  <a:pt x="0" y="2074052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420624"/>
            <a:ext cx="11100816" cy="4334256"/>
          </a:xfrm>
        </p:spPr>
        <p:txBody>
          <a:bodyPr>
            <a:normAutofit/>
          </a:bodyPr>
          <a:lstStyle>
            <a:lvl1pPr algn="l">
              <a:defRPr sz="278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E47A9E-7C3C-4663-841E-C89520FA85A3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0768" y="6492240"/>
            <a:ext cx="266090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3112" y="6492240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1792" y="4873752"/>
            <a:ext cx="8439912" cy="158942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cap="all" baseline="0">
                <a:solidFill>
                  <a:schemeClr val="tx1"/>
                </a:solidFill>
              </a:defRPr>
            </a:lvl1pPr>
            <a:lvl2pPr marL="228600" indent="0" algn="l">
              <a:buNone/>
              <a:defRPr sz="2400" cap="all" baseline="0">
                <a:solidFill>
                  <a:schemeClr val="tx1"/>
                </a:solidFill>
              </a:defRPr>
            </a:lvl2pPr>
            <a:lvl3pPr marL="457200" indent="0" algn="l">
              <a:buNone/>
              <a:defRPr sz="2000" cap="all" baseline="0">
                <a:solidFill>
                  <a:schemeClr val="tx1"/>
                </a:solidFill>
              </a:defRPr>
            </a:lvl3pPr>
            <a:lvl4pPr marL="685800" indent="0" algn="l">
              <a:buNone/>
              <a:defRPr sz="1800" cap="all" baseline="0">
                <a:solidFill>
                  <a:schemeClr val="tx1"/>
                </a:solidFill>
              </a:defRPr>
            </a:lvl4pPr>
            <a:lvl5pPr marL="914400" indent="0" algn="l">
              <a:buNone/>
              <a:defRPr sz="160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77679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D8FD-3F8D-425F-9991-7FB6FCCEC5A2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5361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60B29AE-EBEF-71CC-AE38-3B2CD14FCA19}"/>
              </a:ext>
            </a:extLst>
          </p:cNvPr>
          <p:cNvSpPr/>
          <p:nvPr userDrawn="1"/>
        </p:nvSpPr>
        <p:spPr>
          <a:xfrm rot="5400000" flipV="1">
            <a:off x="-2566724" y="2566724"/>
            <a:ext cx="6399213" cy="1265765"/>
          </a:xfrm>
          <a:custGeom>
            <a:avLst/>
            <a:gdLst>
              <a:gd name="connsiteX0" fmla="*/ 0 w 6399213"/>
              <a:gd name="connsiteY0" fmla="*/ 0 h 1265765"/>
              <a:gd name="connsiteX1" fmla="*/ 0 w 6399213"/>
              <a:gd name="connsiteY1" fmla="*/ 1265765 h 1265765"/>
              <a:gd name="connsiteX2" fmla="*/ 5982881 w 6399213"/>
              <a:gd name="connsiteY2" fmla="*/ 1265765 h 1265765"/>
              <a:gd name="connsiteX3" fmla="*/ 6399213 w 6399213"/>
              <a:gd name="connsiteY3" fmla="*/ 849433 h 1265765"/>
              <a:gd name="connsiteX4" fmla="*/ 6399213 w 6399213"/>
              <a:gd name="connsiteY4" fmla="*/ 0 h 1265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213" h="1265765">
                <a:moveTo>
                  <a:pt x="0" y="0"/>
                </a:moveTo>
                <a:lnTo>
                  <a:pt x="0" y="1265765"/>
                </a:lnTo>
                <a:lnTo>
                  <a:pt x="5982881" y="1265765"/>
                </a:lnTo>
                <a:cubicBezTo>
                  <a:pt x="6212815" y="1265765"/>
                  <a:pt x="6399213" y="1079367"/>
                  <a:pt x="6399213" y="849433"/>
                </a:cubicBezTo>
                <a:lnTo>
                  <a:pt x="6399213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B3E3-A05B-4311-9C9A-DA8A512CAB97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98217" y="630935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91453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CEC059F-651D-D540-DF60-D6361D9C716B}"/>
              </a:ext>
            </a:extLst>
          </p:cNvPr>
          <p:cNvSpPr/>
          <p:nvPr userDrawn="1"/>
        </p:nvSpPr>
        <p:spPr>
          <a:xfrm flipV="1">
            <a:off x="1" y="6099048"/>
            <a:ext cx="10487111" cy="758952"/>
          </a:xfrm>
          <a:custGeom>
            <a:avLst/>
            <a:gdLst>
              <a:gd name="connsiteX0" fmla="*/ 0 w 10487111"/>
              <a:gd name="connsiteY0" fmla="*/ 758952 h 758952"/>
              <a:gd name="connsiteX1" fmla="*/ 10070779 w 10487111"/>
              <a:gd name="connsiteY1" fmla="*/ 758952 h 758952"/>
              <a:gd name="connsiteX2" fmla="*/ 10487111 w 10487111"/>
              <a:gd name="connsiteY2" fmla="*/ 342620 h 758952"/>
              <a:gd name="connsiteX3" fmla="*/ 10487111 w 10487111"/>
              <a:gd name="connsiteY3" fmla="*/ 0 h 758952"/>
              <a:gd name="connsiteX4" fmla="*/ 0 w 10487111"/>
              <a:gd name="connsiteY4" fmla="*/ 0 h 758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87111" h="758952">
                <a:moveTo>
                  <a:pt x="0" y="758952"/>
                </a:moveTo>
                <a:lnTo>
                  <a:pt x="10070779" y="758952"/>
                </a:lnTo>
                <a:cubicBezTo>
                  <a:pt x="10300713" y="758952"/>
                  <a:pt x="10487111" y="572554"/>
                  <a:pt x="10487111" y="342620"/>
                </a:cubicBezTo>
                <a:lnTo>
                  <a:pt x="1048711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BAE2-1C27-41D0-8DBA-D202F753417F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68312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20656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83464" y="1596767"/>
            <a:ext cx="9537192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6000" b="1"/>
            </a:lvl1pPr>
            <a:lvl2pPr marL="228600" indent="0">
              <a:lnSpc>
                <a:spcPct val="100000"/>
              </a:lnSpc>
              <a:buNone/>
              <a:defRPr sz="5400" b="1"/>
            </a:lvl2pPr>
            <a:lvl3pPr marL="457200" indent="0">
              <a:lnSpc>
                <a:spcPct val="100000"/>
              </a:lnSpc>
              <a:buNone/>
              <a:defRPr sz="4800" b="1"/>
            </a:lvl3pPr>
            <a:lvl4pPr marL="685800" indent="0">
              <a:lnSpc>
                <a:spcPct val="100000"/>
              </a:lnSpc>
              <a:buNone/>
              <a:defRPr sz="4400" b="1"/>
            </a:lvl4pPr>
            <a:lvl5pPr marL="914400" indent="0">
              <a:lnSpc>
                <a:spcPct val="100000"/>
              </a:lnSpc>
              <a:buNone/>
              <a:defRPr sz="40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88597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1524002"/>
            <a:ext cx="9198864" cy="2871216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4000" cap="none" baseline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53612-8941-41EA-ABBA-F717A06C8346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5376672"/>
            <a:ext cx="9198864" cy="466344"/>
          </a:xfrm>
        </p:spPr>
        <p:txBody>
          <a:bodyPr>
            <a:normAutofit/>
          </a:bodyPr>
          <a:lstStyle>
            <a:lvl1pPr marL="0" indent="0">
              <a:buNone/>
              <a:defRPr sz="2200" b="1" cap="all" baseline="0">
                <a:solidFill>
                  <a:schemeClr val="accent1"/>
                </a:solidFill>
              </a:defRPr>
            </a:lvl1pPr>
            <a:lvl2pPr marL="228600" indent="0">
              <a:buNone/>
              <a:defRPr sz="2000" b="1" cap="all" baseline="0">
                <a:solidFill>
                  <a:schemeClr val="accent1"/>
                </a:solidFill>
              </a:defRPr>
            </a:lvl2pPr>
            <a:lvl3pPr marL="457200" indent="0">
              <a:buNone/>
              <a:defRPr sz="1800" b="1" cap="all" baseline="0">
                <a:solidFill>
                  <a:schemeClr val="accent1"/>
                </a:solidFill>
              </a:defRPr>
            </a:lvl3pPr>
            <a:lvl4pPr marL="685800" indent="0">
              <a:buNone/>
              <a:defRPr sz="1600" b="1" cap="all" baseline="0">
                <a:solidFill>
                  <a:schemeClr val="accent1"/>
                </a:solidFill>
              </a:defRPr>
            </a:lvl4pPr>
            <a:lvl5pPr marL="914400" indent="0">
              <a:buNone/>
              <a:defRPr sz="1400" b="1" cap="all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Quote Author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6902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9D41517-889E-CBB7-FD17-C5FECA783B2A}"/>
              </a:ext>
            </a:extLst>
          </p:cNvPr>
          <p:cNvSpPr/>
          <p:nvPr userDrawn="1"/>
        </p:nvSpPr>
        <p:spPr>
          <a:xfrm flipV="1">
            <a:off x="0" y="823828"/>
            <a:ext cx="11385608" cy="6034172"/>
          </a:xfrm>
          <a:custGeom>
            <a:avLst/>
            <a:gdLst>
              <a:gd name="connsiteX0" fmla="*/ 0 w 11385608"/>
              <a:gd name="connsiteY0" fmla="*/ 6034172 h 6034172"/>
              <a:gd name="connsiteX1" fmla="*/ 10969276 w 11385608"/>
              <a:gd name="connsiteY1" fmla="*/ 6034172 h 6034172"/>
              <a:gd name="connsiteX2" fmla="*/ 11385608 w 11385608"/>
              <a:gd name="connsiteY2" fmla="*/ 5617840 h 6034172"/>
              <a:gd name="connsiteX3" fmla="*/ 11385608 w 11385608"/>
              <a:gd name="connsiteY3" fmla="*/ 0 h 6034172"/>
              <a:gd name="connsiteX4" fmla="*/ 0 w 11385608"/>
              <a:gd name="connsiteY4" fmla="*/ 0 h 6034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5608" h="6034172">
                <a:moveTo>
                  <a:pt x="0" y="6034172"/>
                </a:moveTo>
                <a:lnTo>
                  <a:pt x="10969276" y="6034172"/>
                </a:lnTo>
                <a:cubicBezTo>
                  <a:pt x="11199210" y="6034172"/>
                  <a:pt x="11385608" y="5847774"/>
                  <a:pt x="11385608" y="5617840"/>
                </a:cubicBezTo>
                <a:lnTo>
                  <a:pt x="1138560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768" y="1783080"/>
            <a:ext cx="8499079" cy="224942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cap="none" baseline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CD22-E4B3-48A1-94CA-B89DB574ED80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124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1468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5120640"/>
            <a:ext cx="5431536" cy="1289304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b="1" cap="all" baseline="0" dirty="0"/>
            </a:lvl1pPr>
            <a:lvl2pPr marL="228600" indent="0">
              <a:buNone/>
              <a:defRPr lang="en-US" b="1" cap="all" baseline="0" dirty="0"/>
            </a:lvl2pPr>
            <a:lvl3pPr marL="457200" indent="0">
              <a:buNone/>
              <a:defRPr lang="en-US" b="1" cap="all" baseline="0" dirty="0"/>
            </a:lvl3pPr>
            <a:lvl4pPr marL="685800" indent="0">
              <a:buNone/>
              <a:defRPr lang="en-US" b="1" cap="all" baseline="0" dirty="0"/>
            </a:lvl4pPr>
            <a:lvl5pPr marL="914400" indent="0">
              <a:buNone/>
              <a:defRPr lang="en-US" b="1" cap="all" baseline="0" dirty="0"/>
            </a:lvl5pPr>
          </a:lstStyle>
          <a:p>
            <a:pPr lvl="0"/>
            <a:r>
              <a:rPr lang="en-US"/>
              <a:t>Quote Author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46691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68" y="3264408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8B47-093E-417D-A1C3-81EEF797AC69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6092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3622673"/>
            <a:ext cx="8430768" cy="1828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925D-4314-49E4-A383-289640FEB5E3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8718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94248"/>
            <a:ext cx="11164825" cy="958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78C515B-8D5A-0268-9044-7B2013C87E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767" y="2020825"/>
            <a:ext cx="5212208" cy="42847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C7061A-8ED7-8B72-BD2B-2DF67F8C7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622" y="2020822"/>
            <a:ext cx="5212208" cy="42847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59E0-667A-459A-BBD1-70DA72C3C576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400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76166"/>
            <a:ext cx="11164824" cy="976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7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211279F-0D05-3637-19CD-29468F4DD2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1134"/>
            <a:ext cx="5211762" cy="43431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1B170DE-636A-B1A9-2EAB-C426DBFB3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88"/>
            <a:ext cx="521335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C00B-2F01-4379-B0FD-8DA094C16FA4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346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7784"/>
            <a:ext cx="3713996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7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FA23F0E6-EDAF-3A7F-5EC8-F911E9AE48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02843" y="0"/>
            <a:ext cx="7689157" cy="6399152"/>
          </a:xfrm>
          <a:custGeom>
            <a:avLst/>
            <a:gdLst>
              <a:gd name="connsiteX0" fmla="*/ 0 w 7689157"/>
              <a:gd name="connsiteY0" fmla="*/ 0 h 6399152"/>
              <a:gd name="connsiteX1" fmla="*/ 7689157 w 7689157"/>
              <a:gd name="connsiteY1" fmla="*/ 0 h 6399152"/>
              <a:gd name="connsiteX2" fmla="*/ 7689157 w 7689157"/>
              <a:gd name="connsiteY2" fmla="*/ 6399152 h 6399152"/>
              <a:gd name="connsiteX3" fmla="*/ 578440 w 7689157"/>
              <a:gd name="connsiteY3" fmla="*/ 6399152 h 6399152"/>
              <a:gd name="connsiteX4" fmla="*/ 0 w 7689157"/>
              <a:gd name="connsiteY4" fmla="*/ 582071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2">
                <a:moveTo>
                  <a:pt x="0" y="0"/>
                </a:moveTo>
                <a:lnTo>
                  <a:pt x="7689157" y="0"/>
                </a:lnTo>
                <a:lnTo>
                  <a:pt x="7689157" y="6399152"/>
                </a:lnTo>
                <a:lnTo>
                  <a:pt x="578440" y="6399152"/>
                </a:lnTo>
                <a:cubicBezTo>
                  <a:pt x="258976" y="6399152"/>
                  <a:pt x="0" y="6140176"/>
                  <a:pt x="0" y="582071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F103-9E7C-4D5A-827C-0D2D66EE1CD2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463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3" y="285210"/>
            <a:ext cx="10653578" cy="9651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1384847"/>
            <a:ext cx="10653579" cy="4905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1172" y="6490524"/>
            <a:ext cx="2841959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072E1B28-DB45-4001-B295-7D7933E04419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93370" y="6490524"/>
            <a:ext cx="2662834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8431" y="6490524"/>
            <a:ext cx="457200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9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7" r:id="rId2"/>
    <p:sldLayoutId id="2147483740" r:id="rId3"/>
    <p:sldLayoutId id="2147483686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  <p:sldLayoutId id="2147483715" r:id="rId24"/>
    <p:sldLayoutId id="2147483716" r:id="rId25"/>
    <p:sldLayoutId id="2147483717" r:id="rId26"/>
    <p:sldLayoutId id="2147483718" r:id="rId27"/>
    <p:sldLayoutId id="2147483719" r:id="rId28"/>
    <p:sldLayoutId id="2147483720" r:id="rId29"/>
    <p:sldLayoutId id="2147483721" r:id="rId30"/>
    <p:sldLayoutId id="2147483722" r:id="rId31"/>
    <p:sldLayoutId id="2147483723" r:id="rId32"/>
    <p:sldLayoutId id="2147483724" r:id="rId33"/>
    <p:sldLayoutId id="2147483725" r:id="rId34"/>
    <p:sldLayoutId id="2147483726" r:id="rId35"/>
    <p:sldLayoutId id="2147483727" r:id="rId36"/>
    <p:sldLayoutId id="2147483728" r:id="rId37"/>
    <p:sldLayoutId id="2147483729" r:id="rId38"/>
    <p:sldLayoutId id="2147483730" r:id="rId39"/>
    <p:sldLayoutId id="2147483731" r:id="rId40"/>
    <p:sldLayoutId id="2147483732" r:id="rId41"/>
    <p:sldLayoutId id="2147483733" r:id="rId42"/>
    <p:sldLayoutId id="2147483734" r:id="rId43"/>
    <p:sldLayoutId id="2147483735" r:id="rId44"/>
    <p:sldLayoutId id="2147483736" r:id="rId45"/>
    <p:sldLayoutId id="2147483737" r:id="rId4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miha@brittimmigrationlaw.com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38E9-D21E-DE68-38AC-F56AEA15B3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181" y="3718276"/>
            <a:ext cx="10083412" cy="2621154"/>
          </a:xfrm>
        </p:spPr>
        <p:txBody>
          <a:bodyPr anchor="b">
            <a:normAutofit/>
          </a:bodyPr>
          <a:lstStyle/>
          <a:p>
            <a:r>
              <a:rPr lang="en-US" dirty="0">
                <a:latin typeface="Felix Titling" panose="04060505060202020A04" pitchFamily="82" charset="0"/>
              </a:rPr>
              <a:t>ELIMINATION OF DURATION OF STATUS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04D864-A6BD-C75F-9B88-BAB58775A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172" y="415057"/>
            <a:ext cx="7685139" cy="1414091"/>
          </a:xfrm>
        </p:spPr>
        <p:txBody>
          <a:bodyPr anchor="t">
            <a:normAutofit/>
          </a:bodyPr>
          <a:lstStyle/>
          <a:p>
            <a:r>
              <a:rPr lang="en-US" dirty="0">
                <a:latin typeface="Goudy Old Style" panose="02020502050305020303" pitchFamily="18" charset="0"/>
              </a:rPr>
              <a:t>Mihaela Britt, Esq.</a:t>
            </a:r>
          </a:p>
        </p:txBody>
      </p:sp>
    </p:spTree>
    <p:extLst>
      <p:ext uri="{BB962C8B-B14F-4D97-AF65-F5344CB8AC3E}">
        <p14:creationId xmlns:p14="http://schemas.microsoft.com/office/powerpoint/2010/main" val="4182614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DD86A262-B9B2-F7D8-FF49-4240D26A3332}"/>
              </a:ext>
            </a:extLst>
          </p:cNvPr>
          <p:cNvSpPr txBox="1">
            <a:spLocks/>
          </p:cNvSpPr>
          <p:nvPr/>
        </p:nvSpPr>
        <p:spPr>
          <a:xfrm>
            <a:off x="313944" y="274321"/>
            <a:ext cx="10741152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CF8D6EC4-8818-DBB0-87CC-57EEFA158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829" y="708539"/>
            <a:ext cx="10741152" cy="1132258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Felix Titling" panose="04060505060202020A04" pitchFamily="82" charset="0"/>
              </a:rPr>
              <a:t>Elimination of duration of status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8FC586AF-908C-518C-257D-1119535D0952}"/>
              </a:ext>
            </a:extLst>
          </p:cNvPr>
          <p:cNvSpPr txBox="1">
            <a:spLocks/>
          </p:cNvSpPr>
          <p:nvPr/>
        </p:nvSpPr>
        <p:spPr>
          <a:xfrm>
            <a:off x="1343842" y="1930293"/>
            <a:ext cx="10741152" cy="40343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latin typeface="Goudy Old Style" panose="02020502050305020303" pitchFamily="18" charset="0"/>
              </a:rPr>
              <a:t>Establishing a Fixed Time Period of Admission and an Extension of Stay Procedure for Nonimmigrant Academic Students, Exchange Visitors, and Representatives of Foreign Information Media</a:t>
            </a:r>
            <a:r>
              <a:rPr lang="en-US" sz="2400" dirty="0">
                <a:latin typeface="Goudy Old Style" panose="02020502050305020303" pitchFamily="18" charset="0"/>
              </a:rPr>
              <a:t>, 91 FR 44976 (July 17, 2026)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Goudy Old Style" panose="02020502050305020303" pitchFamily="18" charset="0"/>
              </a:rPr>
              <a:t>Rule becomes effective on September 15,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Goudy Old Style" panose="02020502050305020303" pitchFamily="18" charset="0"/>
              </a:rPr>
              <a:t>Rule applies to F and J nonimmigrants admitted to the US  for D/S and who are in the US on the final rule effective date and anyone entering in F/J status after September 15,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Goudy Old Style" panose="02020502050305020303" pitchFamily="18" charset="0"/>
              </a:rPr>
              <a:t>Current litigation: complaint filed in federal court on August 18, 2026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3BA221-5653-E3CD-50E6-C94E744B1E58}"/>
              </a:ext>
            </a:extLst>
          </p:cNvPr>
          <p:cNvSpPr/>
          <p:nvPr/>
        </p:nvSpPr>
        <p:spPr>
          <a:xfrm>
            <a:off x="1" y="0"/>
            <a:ext cx="865761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45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EFB8C-438C-2CE6-84C8-86A4AAE7B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B8C89559-26C3-2D1D-3E5B-C295E5C998CC}"/>
              </a:ext>
            </a:extLst>
          </p:cNvPr>
          <p:cNvSpPr txBox="1">
            <a:spLocks/>
          </p:cNvSpPr>
          <p:nvPr/>
        </p:nvSpPr>
        <p:spPr>
          <a:xfrm>
            <a:off x="313944" y="274321"/>
            <a:ext cx="10741152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03CE6C87-A9B3-F378-429F-727A9B7F2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829" y="708539"/>
            <a:ext cx="10741152" cy="1132258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Felix Titling" panose="04060505060202020A04" pitchFamily="82" charset="0"/>
              </a:rPr>
              <a:t>summary of the rule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C29BAA50-CA23-4D87-96AA-B36B3CBF911A}"/>
              </a:ext>
            </a:extLst>
          </p:cNvPr>
          <p:cNvSpPr txBox="1">
            <a:spLocks/>
          </p:cNvSpPr>
          <p:nvPr/>
        </p:nvSpPr>
        <p:spPr>
          <a:xfrm>
            <a:off x="1343842" y="2115118"/>
            <a:ext cx="10741152" cy="403434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oudy Old Style" panose="02020502050305020303" pitchFamily="18" charset="0"/>
              </a:rPr>
              <a:t>Replaces D/S with a fixed end date on the form I-94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oudy Old Style" panose="02020502050305020303" pitchFamily="18" charset="0"/>
              </a:rPr>
              <a:t>Requires students and exchange visitors to file formal extension applications with USCIS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oudy Old Style" panose="02020502050305020303" pitchFamily="18" charset="0"/>
              </a:rPr>
              <a:t>Shortens F-1 post-completion grace period from 60 to 30 days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oudy Old Style" panose="02020502050305020303" pitchFamily="18" charset="0"/>
              </a:rPr>
              <a:t>Imposes new limits on academic flow and educational mobility through restrictions on transfers, changes of majors and changes in academic level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oudy Old Style" panose="02020502050305020303" pitchFamily="18" charset="0"/>
              </a:rPr>
              <a:t>Transition provisions for F and J non-immigrants admitted for D/S who are in the US on September 15, 2026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A40315-7E78-30D7-767B-66D11D008C29}"/>
              </a:ext>
            </a:extLst>
          </p:cNvPr>
          <p:cNvSpPr/>
          <p:nvPr/>
        </p:nvSpPr>
        <p:spPr>
          <a:xfrm>
            <a:off x="1" y="0"/>
            <a:ext cx="865761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29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2B59B-C764-30ED-B190-911FDD0F9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322DE752-5C96-E61A-9C94-48D622B5655A}"/>
              </a:ext>
            </a:extLst>
          </p:cNvPr>
          <p:cNvSpPr txBox="1">
            <a:spLocks/>
          </p:cNvSpPr>
          <p:nvPr/>
        </p:nvSpPr>
        <p:spPr>
          <a:xfrm>
            <a:off x="313944" y="274321"/>
            <a:ext cx="10741152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F5DDE28E-9C38-D8D3-7092-B76EAD6D8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829" y="708539"/>
            <a:ext cx="10741152" cy="1132258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Felix Titling" panose="04060505060202020A04" pitchFamily="82" charset="0"/>
              </a:rPr>
              <a:t>Fixed-date admissions to the US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29C1A6-F2BB-92C2-62AD-F33CCFF26AA8}"/>
              </a:ext>
            </a:extLst>
          </p:cNvPr>
          <p:cNvSpPr/>
          <p:nvPr/>
        </p:nvSpPr>
        <p:spPr>
          <a:xfrm>
            <a:off x="1" y="0"/>
            <a:ext cx="865761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Content Placeholder 2">
            <a:extLst>
              <a:ext uri="{FF2B5EF4-FFF2-40B4-BE49-F238E27FC236}">
                <a16:creationId xmlns:a16="http://schemas.microsoft.com/office/drawing/2014/main" id="{B21C2A5E-2851-C056-9EE8-F78F07DAAC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1457621"/>
              </p:ext>
            </p:extLst>
          </p:nvPr>
        </p:nvGraphicFramePr>
        <p:xfrm>
          <a:off x="1339821" y="2458958"/>
          <a:ext cx="1042416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1654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FDBC4-9490-5FA6-6971-83CF51747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5B8FCCAE-F208-28D4-39A8-06401CB7A698}"/>
              </a:ext>
            </a:extLst>
          </p:cNvPr>
          <p:cNvSpPr txBox="1">
            <a:spLocks/>
          </p:cNvSpPr>
          <p:nvPr/>
        </p:nvSpPr>
        <p:spPr>
          <a:xfrm>
            <a:off x="313944" y="274321"/>
            <a:ext cx="10741152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u="sng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7CEE2551-E1A3-78EA-FF0B-27B94655E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829" y="489464"/>
            <a:ext cx="10741152" cy="1132258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Felix Titling" panose="04060505060202020A04" pitchFamily="82" charset="0"/>
              </a:rPr>
              <a:t>Transition provisions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85D43D-4DC0-232B-D7EA-4A228DFC50F5}"/>
              </a:ext>
            </a:extLst>
          </p:cNvPr>
          <p:cNvSpPr/>
          <p:nvPr/>
        </p:nvSpPr>
        <p:spPr>
          <a:xfrm>
            <a:off x="1" y="0"/>
            <a:ext cx="865761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4F7B9B-83BD-C34A-C3E5-E2201B5E188A}"/>
              </a:ext>
            </a:extLst>
          </p:cNvPr>
          <p:cNvSpPr txBox="1"/>
          <p:nvPr/>
        </p:nvSpPr>
        <p:spPr>
          <a:xfrm>
            <a:off x="1513228" y="1621722"/>
            <a:ext cx="9760354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Goudy Old Style" panose="02020502050305020303" pitchFamily="18" charset="0"/>
              </a:rPr>
              <a:t>Applies to F and J nonimmigrants admitted for D/S who are in the US on September 15,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Goudy Old Style" panose="02020502050305020303" pitchFamily="18" charset="0"/>
              </a:rPr>
              <a:t>Must apply for an extension of stay to remain in status beyond the program end date (I-20, OPT, STEM OPT) OR four year from the final rule from the final rule effective 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Goudy Old Style" panose="02020502050305020303" pitchFamily="18" charset="0"/>
              </a:rPr>
              <a:t>Limited OPT exception to filing an EOS application: no I-539 is needed if OPT/STEM OPT filed before March 18, 2027 AND the student has not left the US after September 15,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Goudy Old Style" panose="02020502050305020303" pitchFamily="18" charset="0"/>
              </a:rPr>
              <a:t>F-1 students maintain the grace period of 60 days as long as they do not travel abroad; if they travel abroad after September 15, 2026 they get admitted to a date certain and grace period changes to 30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Goudy Old Style" panose="02020502050305020303" pitchFamily="18" charset="0"/>
              </a:rPr>
              <a:t>If OPT ends on September 15, 2026 the student still has 60 days grace period; however, student would need an EOS to start a new program</a:t>
            </a:r>
          </a:p>
        </p:txBody>
      </p:sp>
    </p:spTree>
    <p:extLst>
      <p:ext uri="{BB962C8B-B14F-4D97-AF65-F5344CB8AC3E}">
        <p14:creationId xmlns:p14="http://schemas.microsoft.com/office/powerpoint/2010/main" val="2517510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95089-DA01-4946-9A6F-6AB3C0A68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87B60B34-AACF-C34B-8665-83660E3C53AC}"/>
              </a:ext>
            </a:extLst>
          </p:cNvPr>
          <p:cNvSpPr txBox="1">
            <a:spLocks/>
          </p:cNvSpPr>
          <p:nvPr/>
        </p:nvSpPr>
        <p:spPr>
          <a:xfrm>
            <a:off x="313944" y="274321"/>
            <a:ext cx="10741152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20FA91EF-27F8-34D2-6E9A-2815B0ABA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9635" y="332048"/>
            <a:ext cx="10032267" cy="1132258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Felix Titling" panose="04060505060202020A04" pitchFamily="82" charset="0"/>
              </a:rPr>
              <a:t>Formal extension of stay process: F-1 students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A68887D6-EFAF-832A-AED8-89B669B1DDBA}"/>
              </a:ext>
            </a:extLst>
          </p:cNvPr>
          <p:cNvSpPr txBox="1">
            <a:spLocks/>
          </p:cNvSpPr>
          <p:nvPr/>
        </p:nvSpPr>
        <p:spPr>
          <a:xfrm>
            <a:off x="1343842" y="5184843"/>
            <a:ext cx="10741152" cy="9646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>
              <a:latin typeface="Goudy Old Style" panose="020205020503050203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72A060-6A70-D40B-74FF-B4E4EA97F8B4}"/>
              </a:ext>
            </a:extLst>
          </p:cNvPr>
          <p:cNvSpPr/>
          <p:nvPr/>
        </p:nvSpPr>
        <p:spPr>
          <a:xfrm>
            <a:off x="1" y="0"/>
            <a:ext cx="865761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CAADE9-6FC6-6AA3-28F4-C5010A4428C6}"/>
              </a:ext>
            </a:extLst>
          </p:cNvPr>
          <p:cNvSpPr txBox="1"/>
          <p:nvPr/>
        </p:nvSpPr>
        <p:spPr>
          <a:xfrm>
            <a:off x="6557058" y="2156640"/>
            <a:ext cx="516123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u="sng" dirty="0">
                <a:latin typeface="Goudy Old Style" panose="02020502050305020303" pitchFamily="18" charset="0"/>
              </a:rPr>
              <a:t>Standards for F-1 extension eligibility</a:t>
            </a:r>
            <a:r>
              <a:rPr lang="en-US" sz="2200" dirty="0">
                <a:latin typeface="Goudy Old Style" panose="02020502050305020303" pitchFamily="18" charset="0"/>
              </a:rPr>
              <a:t>: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en-US" sz="2200" i="1" dirty="0">
                <a:latin typeface="Goudy Old Style" panose="02020502050305020303" pitchFamily="18" charset="0"/>
              </a:rPr>
              <a:t>Compelling academic reason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en-US" sz="2200" i="1" dirty="0">
                <a:latin typeface="Goudy Old Style" panose="02020502050305020303" pitchFamily="18" charset="0"/>
              </a:rPr>
              <a:t>Documented illness or medical condition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en-US" sz="2200" i="1" dirty="0">
                <a:latin typeface="Goudy Old Style" panose="02020502050305020303" pitchFamily="18" charset="0"/>
              </a:rPr>
              <a:t>Circumstances beyond the student’s control, including a natural disaster, nation health crisis or the closure of an institution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u="sng" dirty="0">
                <a:latin typeface="Goudy Old Style" panose="02020502050305020303" pitchFamily="18" charset="0"/>
              </a:rPr>
              <a:t>Must include additional proof of</a:t>
            </a:r>
            <a:r>
              <a:rPr lang="en-US" sz="2200" dirty="0">
                <a:latin typeface="Goudy Old Style" panose="02020502050305020303" pitchFamily="18" charset="0"/>
              </a:rPr>
              <a:t>: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en-US" sz="2200" i="1" dirty="0">
                <a:latin typeface="Goudy Old Style" panose="02020502050305020303" pitchFamily="18" charset="0"/>
              </a:rPr>
              <a:t>Maintenance of status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en-US" sz="2200" i="1" dirty="0">
                <a:latin typeface="Goudy Old Style" panose="02020502050305020303" pitchFamily="18" charset="0"/>
              </a:rPr>
              <a:t>Pursuing a full course of study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en-US" sz="2200" i="1" dirty="0">
                <a:latin typeface="Goudy Old Style" panose="02020502050305020303" pitchFamily="18" charset="0"/>
              </a:rPr>
              <a:t>Financial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Goudy Old Style" panose="02020502050305020303" pitchFamily="18" charset="0"/>
              </a:rPr>
              <a:t>May require biometrics and an interview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24080A-FCC2-7D1E-7CEC-D9D4CBDC1EF0}"/>
              </a:ext>
            </a:extLst>
          </p:cNvPr>
          <p:cNvSpPr txBox="1"/>
          <p:nvPr/>
        </p:nvSpPr>
        <p:spPr>
          <a:xfrm>
            <a:off x="1142999" y="2568826"/>
            <a:ext cx="495300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Goudy Old Style" panose="02020502050305020303" pitchFamily="18" charset="0"/>
              </a:rPr>
              <a:t>Individuals who need time beyond their AUD for whatever reason must complete the form I-539 extension of stay application with USCIS before their AUD expires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u="sng" dirty="0">
                <a:latin typeface="Goudy Old Style" panose="02020502050305020303" pitchFamily="18" charset="0"/>
              </a:rPr>
              <a:t>Two step process</a:t>
            </a:r>
            <a:r>
              <a:rPr lang="en-US" sz="2200" dirty="0">
                <a:latin typeface="Goudy Old Style" panose="02020502050305020303" pitchFamily="18" charset="0"/>
              </a:rPr>
              <a:t>: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en-US" sz="2200" b="1" dirty="0">
                <a:latin typeface="Goudy Old Style" panose="02020502050305020303" pitchFamily="18" charset="0"/>
              </a:rPr>
              <a:t>Step 1:</a:t>
            </a:r>
            <a:r>
              <a:rPr lang="en-US" sz="2200" i="1" dirty="0">
                <a:latin typeface="Goudy Old Style" panose="02020502050305020303" pitchFamily="18" charset="0"/>
              </a:rPr>
              <a:t> DSO updates SEVIS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en-US" sz="2200" b="1" dirty="0">
                <a:latin typeface="Goudy Old Style" panose="02020502050305020303" pitchFamily="18" charset="0"/>
              </a:rPr>
              <a:t>Step 2:</a:t>
            </a:r>
            <a:r>
              <a:rPr lang="en-US" sz="2200" i="1" dirty="0">
                <a:latin typeface="Goudy Old Style" panose="02020502050305020303" pitchFamily="18" charset="0"/>
              </a:rPr>
              <a:t> I-539 form is filed with USCIS</a:t>
            </a:r>
          </a:p>
        </p:txBody>
      </p:sp>
    </p:spTree>
    <p:extLst>
      <p:ext uri="{BB962C8B-B14F-4D97-AF65-F5344CB8AC3E}">
        <p14:creationId xmlns:p14="http://schemas.microsoft.com/office/powerpoint/2010/main" val="3693337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A469B-3043-FF00-58CA-914639AC7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DAE6AF3C-2452-A698-4DF6-1346AD11CE8A}"/>
              </a:ext>
            </a:extLst>
          </p:cNvPr>
          <p:cNvSpPr txBox="1">
            <a:spLocks/>
          </p:cNvSpPr>
          <p:nvPr/>
        </p:nvSpPr>
        <p:spPr>
          <a:xfrm>
            <a:off x="313944" y="274321"/>
            <a:ext cx="10741152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3FFB45C5-225D-1F2F-CEBC-F1316102D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829" y="274321"/>
            <a:ext cx="10741152" cy="69804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Felix Titling" panose="04060505060202020A04" pitchFamily="82" charset="0"/>
              </a:rPr>
              <a:t>Extension of stay Continued	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2E8444-5402-5689-B8FA-BAFC937D1FD1}"/>
              </a:ext>
            </a:extLst>
          </p:cNvPr>
          <p:cNvSpPr/>
          <p:nvPr/>
        </p:nvSpPr>
        <p:spPr>
          <a:xfrm>
            <a:off x="1" y="0"/>
            <a:ext cx="865761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5DAA7EB-8227-C9BA-C548-1D5BB1B85715}"/>
              </a:ext>
            </a:extLst>
          </p:cNvPr>
          <p:cNvSpPr txBox="1">
            <a:spLocks/>
          </p:cNvSpPr>
          <p:nvPr/>
        </p:nvSpPr>
        <p:spPr>
          <a:xfrm>
            <a:off x="1022828" y="1680900"/>
            <a:ext cx="11027657" cy="51770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Goudy Old Style" panose="02020502050305020303" pitchFamily="18" charset="0"/>
              </a:rPr>
              <a:t>After March 18, 2027, a student will have to file EOS (I-539) and EAD (I-765) to apply for OPT or STEM OPT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Goudy Old Style" panose="02020502050305020303" pitchFamily="18" charset="0"/>
              </a:rPr>
              <a:t>While the EOS application is pending, the student is considered to be in authorized stay for the duration of the EOS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Goudy Old Style" panose="02020502050305020303" pitchFamily="18" charset="0"/>
              </a:rPr>
              <a:t>While EOS pending, the student may continue on-campus employment, CPT and off-campus work due to severe economic hardship for up to 240 days after the expiration of their stay if the EOS was filed timely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Goudy Old Style" panose="02020502050305020303" pitchFamily="18" charset="0"/>
              </a:rPr>
              <a:t>If the EOS was filed in the 30 days grace period, the student is considered to be in authorized stay but may not work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Goudy Old Style" panose="02020502050305020303" pitchFamily="18" charset="0"/>
              </a:rPr>
              <a:t>The student has the option of applying for EOS or traveling abroad with a new end date I-20 and returning with a new AUD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Goudy Old Style" panose="02020502050305020303" pitchFamily="18" charset="0"/>
              </a:rPr>
              <a:t>If EOS is pending and the student returns with the I-20 that has the original expiration date, EOS is not abandoned; however, if EOS is pending and student leaves after the original expiration date EOS is abandoned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Goudy Old Style" panose="02020502050305020303" pitchFamily="18" charset="0"/>
              </a:rPr>
              <a:t>If EOS and EAD pending and student travels abroad, even if the EOS may be abandoned, EAD will not be abandoned</a:t>
            </a:r>
          </a:p>
        </p:txBody>
      </p:sp>
    </p:spTree>
    <p:extLst>
      <p:ext uri="{BB962C8B-B14F-4D97-AF65-F5344CB8AC3E}">
        <p14:creationId xmlns:p14="http://schemas.microsoft.com/office/powerpoint/2010/main" val="1648448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2AD61-C183-9B2C-5807-030C2AF1D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23DB3D5C-A84E-98F9-6544-ABA9AAD8C165}"/>
              </a:ext>
            </a:extLst>
          </p:cNvPr>
          <p:cNvSpPr txBox="1">
            <a:spLocks/>
          </p:cNvSpPr>
          <p:nvPr/>
        </p:nvSpPr>
        <p:spPr>
          <a:xfrm>
            <a:off x="313944" y="274321"/>
            <a:ext cx="10741152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C62FE617-7581-A1D7-0625-62DAEDC08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904" y="548642"/>
            <a:ext cx="10741152" cy="1132258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Felix Titling" panose="04060505060202020A04" pitchFamily="82" charset="0"/>
              </a:rPr>
              <a:t>Restrictions: ESL, Transfers and changes of educational objectives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9F863062-EE1C-5365-5D3D-DEE347C693C6}"/>
              </a:ext>
            </a:extLst>
          </p:cNvPr>
          <p:cNvSpPr txBox="1">
            <a:spLocks/>
          </p:cNvSpPr>
          <p:nvPr/>
        </p:nvSpPr>
        <p:spPr>
          <a:xfrm>
            <a:off x="1304931" y="2115118"/>
            <a:ext cx="10741152" cy="40343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oudy Old Style" panose="02020502050305020303" pitchFamily="18" charset="0"/>
              </a:rPr>
              <a:t>The stay for an ESL student is capped at 24 months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oudy Old Style" panose="02020502050305020303" pitchFamily="18" charset="0"/>
              </a:rPr>
              <a:t>Students at below graduate level may change their educational objectives (e.g. change majors) or transfer schools only after their first year of study unless SEVP approved an exception on a case-by-case basis for “extenuating circumstances”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oudy Old Style" panose="02020502050305020303" pitchFamily="18" charset="0"/>
              </a:rPr>
              <a:t>Graduate students are not eligible to change their educational objectives (majors or educational levels) at any point during their program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oudy Old Style" panose="02020502050305020303" pitchFamily="18" charset="0"/>
              </a:rPr>
              <a:t>Graduate student may be eligible to transfer schools during their program of study, but only if SEVP approves an exception on a case-by-case basis for “extenuating circumstances”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oudy Old Style" panose="02020502050305020303" pitchFamily="18" charset="0"/>
              </a:rPr>
              <a:t>After completing a particular educational level F-1 students are barred from pursuing a subsequent program at the same or lower educational level. This only applies for programs that are completed in the US after September 15, 2026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03411B-EB39-CB6D-DDF2-CB626434E03D}"/>
              </a:ext>
            </a:extLst>
          </p:cNvPr>
          <p:cNvSpPr/>
          <p:nvPr/>
        </p:nvSpPr>
        <p:spPr>
          <a:xfrm>
            <a:off x="1" y="0"/>
            <a:ext cx="865761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87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6C084-607E-44DC-F9AE-FD514BB68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2009C6D5-A732-E743-AF56-78A1136B8A43}"/>
              </a:ext>
            </a:extLst>
          </p:cNvPr>
          <p:cNvSpPr txBox="1">
            <a:spLocks/>
          </p:cNvSpPr>
          <p:nvPr/>
        </p:nvSpPr>
        <p:spPr>
          <a:xfrm>
            <a:off x="313944" y="274321"/>
            <a:ext cx="10741152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7FBDD509-3E05-CAAC-FD13-D3C348A5E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101" y="359519"/>
            <a:ext cx="10741152" cy="69804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Felix Titling" panose="04060505060202020A04" pitchFamily="82" charset="0"/>
              </a:rPr>
              <a:t>J-1 Status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7456E2F-861E-284C-1D9F-AD5ED3605503}"/>
              </a:ext>
            </a:extLst>
          </p:cNvPr>
          <p:cNvSpPr txBox="1">
            <a:spLocks/>
          </p:cNvSpPr>
          <p:nvPr/>
        </p:nvSpPr>
        <p:spPr>
          <a:xfrm>
            <a:off x="1335348" y="1406579"/>
            <a:ext cx="10741152" cy="47836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Goudy Old Style" panose="02020502050305020303" pitchFamily="18" charset="0"/>
              </a:rPr>
              <a:t>After September 15, 2026 admission to a certain date to match the length of the program or four years (whichever is shorter) plus 30-days grace period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Goudy Old Style" panose="02020502050305020303" pitchFamily="18" charset="0"/>
              </a:rPr>
              <a:t>Program extensions if needed will have two steps:</a:t>
            </a:r>
          </a:p>
          <a:p>
            <a:pPr marL="8001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Goudy Old Style" panose="02020502050305020303" pitchFamily="18" charset="0"/>
              </a:rPr>
              <a:t>RO/ARO issues a DS-2019 for the extension period</a:t>
            </a:r>
          </a:p>
          <a:p>
            <a:pPr marL="8001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Goudy Old Style" panose="02020502050305020303" pitchFamily="18" charset="0"/>
              </a:rPr>
              <a:t>I-539 application with USCIS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Goudy Old Style" panose="02020502050305020303" pitchFamily="18" charset="0"/>
              </a:rPr>
              <a:t>Program extensions will have to be accompanied by documentation showing the reason for the extension, financial documentation and proof of maintaining status. Biometrics and interview could be required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Goudy Old Style" panose="02020502050305020303" pitchFamily="18" charset="0"/>
              </a:rPr>
              <a:t>While the EOS is pending, J-1 individual is considered to be in authorized stay and may continue their activities; however, employment is capped to 240 days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Goudy Old Style" panose="02020502050305020303" pitchFamily="18" charset="0"/>
              </a:rPr>
              <a:t>EOS for a J-2- may file EOS and EAD together but no automatic extension for EAD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Goudy Old Style" panose="02020502050305020303" pitchFamily="18" charset="0"/>
              </a:rPr>
              <a:t>SEVIS transfers- allowed before the expiration date- may require an EOS application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9AA49-E6A6-34D1-C835-883BBB7FC1DD}"/>
              </a:ext>
            </a:extLst>
          </p:cNvPr>
          <p:cNvSpPr/>
          <p:nvPr/>
        </p:nvSpPr>
        <p:spPr>
          <a:xfrm>
            <a:off x="1" y="0"/>
            <a:ext cx="865761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210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79A10-0F5F-CA4C-8B19-ADC29646B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7AFCDD38-DDC8-078F-293A-F28DAE5F3B43}"/>
              </a:ext>
            </a:extLst>
          </p:cNvPr>
          <p:cNvSpPr txBox="1">
            <a:spLocks/>
          </p:cNvSpPr>
          <p:nvPr/>
        </p:nvSpPr>
        <p:spPr>
          <a:xfrm>
            <a:off x="313944" y="274321"/>
            <a:ext cx="10741152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857A5C62-CA2B-516D-0766-F5E68F45B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217" y="301087"/>
            <a:ext cx="10741152" cy="69804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Felix Titling" panose="04060505060202020A04" pitchFamily="82" charset="0"/>
              </a:rPr>
              <a:t>Examples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B4199B-EDC1-E14C-C315-6B6C073804F4}"/>
              </a:ext>
            </a:extLst>
          </p:cNvPr>
          <p:cNvSpPr/>
          <p:nvPr/>
        </p:nvSpPr>
        <p:spPr>
          <a:xfrm>
            <a:off x="1" y="0"/>
            <a:ext cx="865761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680CDB-2046-AF1A-01A3-5A055652C77F}"/>
              </a:ext>
            </a:extLst>
          </p:cNvPr>
          <p:cNvSpPr txBox="1"/>
          <p:nvPr/>
        </p:nvSpPr>
        <p:spPr>
          <a:xfrm>
            <a:off x="1136905" y="1406579"/>
            <a:ext cx="1074115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oudy Old Style" panose="02020502050305020303" pitchFamily="18" charset="0"/>
              </a:rPr>
              <a:t>F-1 four-year undergraduate program 09/01/2027-08/31/2031: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en-US" i="0" dirty="0">
                <a:latin typeface="Goudy Old Style" panose="02020502050305020303" pitchFamily="18" charset="0"/>
              </a:rPr>
              <a:t>May enter the US on or after 08/02/2027 (up to 30 days in advance)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en-US" i="0" dirty="0">
                <a:latin typeface="Goudy Old Style" panose="02020502050305020303" pitchFamily="18" charset="0"/>
              </a:rPr>
              <a:t>AUD 09/30/2031 (date of the program plus 30 days)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en-US" i="0" dirty="0">
                <a:latin typeface="Goudy Old Style" panose="02020502050305020303" pitchFamily="18" charset="0"/>
              </a:rPr>
              <a:t>If the student wants to pursue OPT: EOS plus EAD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en-US" i="0" dirty="0">
                <a:latin typeface="Goudy Old Style" panose="02020502050305020303" pitchFamily="18" charset="0"/>
              </a:rPr>
              <a:t>If the student need an extra semester to complete the program: must get an I-20 with an extension and file EOS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en-US" i="0" dirty="0">
                <a:latin typeface="Goudy Old Style" panose="02020502050305020303" pitchFamily="18" charset="0"/>
              </a:rPr>
              <a:t>If the student wants to begin a new program at a higher level: new I-20 (transfer or change of level) and EOS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oudy Old Style" panose="02020502050305020303" pitchFamily="18" charset="0"/>
              </a:rPr>
              <a:t>F-1 shorter program: master degree 09/01/2027-08/31/2029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en-US" i="0" dirty="0">
                <a:latin typeface="Goudy Old Style" panose="02020502050305020303" pitchFamily="18" charset="0"/>
              </a:rPr>
              <a:t>Admitted to the US until 09/30/2029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en-US" i="0" dirty="0">
                <a:latin typeface="Goudy Old Style" panose="02020502050305020303" pitchFamily="18" charset="0"/>
              </a:rPr>
              <a:t>If the student wants to pursue a PhD degree after completing the Master degree- will need a change of level I-20 and EOS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en-US" i="0" dirty="0">
                <a:latin typeface="Goudy Old Style" panose="02020502050305020303" pitchFamily="18" charset="0"/>
              </a:rPr>
              <a:t>The student is not allowed to begin a new master program at the end of the current one or a bachelor’s degree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en-US" i="0" dirty="0">
                <a:latin typeface="Goudy Old Style" panose="02020502050305020303" pitchFamily="18" charset="0"/>
              </a:rPr>
              <a:t>The student is not allowed to change majors or transfer during the master’s degree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oudy Old Style" panose="02020502050305020303" pitchFamily="18" charset="0"/>
              </a:rPr>
              <a:t>J-1 research scholar: five-year program 09/01/2027-08/31/2032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en-US" i="0" dirty="0">
                <a:latin typeface="Goudy Old Style" panose="02020502050305020303" pitchFamily="18" charset="0"/>
              </a:rPr>
              <a:t>Admitted to the US for only 4 years plus 30 days until 09/30/2031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en-US" i="0" dirty="0">
                <a:latin typeface="Goudy Old Style" panose="02020502050305020303" pitchFamily="18" charset="0"/>
              </a:rPr>
              <a:t>Must apply for EOS before 09/30/2031</a:t>
            </a:r>
          </a:p>
        </p:txBody>
      </p:sp>
    </p:spTree>
    <p:extLst>
      <p:ext uri="{BB962C8B-B14F-4D97-AF65-F5344CB8AC3E}">
        <p14:creationId xmlns:p14="http://schemas.microsoft.com/office/powerpoint/2010/main" val="1568304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471BD6-EA69-5F7B-5EE8-E198FDE37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3932" y="3764605"/>
            <a:ext cx="3664129" cy="967902"/>
          </a:xfrm>
        </p:spPr>
        <p:txBody>
          <a:bodyPr>
            <a:noAutofit/>
          </a:bodyPr>
          <a:lstStyle/>
          <a:p>
            <a:r>
              <a:rPr lang="en-US" sz="6000" dirty="0">
                <a:latin typeface="Goudy Old Style" panose="02020502050305020303" pitchFamily="18" charset="0"/>
              </a:rPr>
              <a:t>Questions</a:t>
            </a:r>
            <a:r>
              <a:rPr lang="en-US" sz="4000" dirty="0">
                <a:latin typeface="Goudy Old Style" panose="02020502050305020303" pitchFamily="18" charset="0"/>
              </a:rPr>
              <a:t>?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A60E33B-7254-2613-586E-27A6B55E9AAF}"/>
              </a:ext>
            </a:extLst>
          </p:cNvPr>
          <p:cNvSpPr txBox="1">
            <a:spLocks/>
          </p:cNvSpPr>
          <p:nvPr/>
        </p:nvSpPr>
        <p:spPr>
          <a:xfrm>
            <a:off x="3328454" y="2609444"/>
            <a:ext cx="5535083" cy="9679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dirty="0">
                <a:latin typeface="Felix Titling" panose="04060505060202020A04" pitchFamily="82" charset="0"/>
              </a:rPr>
              <a:t>Thank You!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00902A-3CEF-2210-CE8F-7C4226F56AB1}"/>
              </a:ext>
            </a:extLst>
          </p:cNvPr>
          <p:cNvSpPr txBox="1"/>
          <p:nvPr/>
        </p:nvSpPr>
        <p:spPr>
          <a:xfrm>
            <a:off x="7473276" y="5503941"/>
            <a:ext cx="42179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Goudy Old Style" panose="02020502050305020303" pitchFamily="18" charset="0"/>
              </a:rPr>
              <a:t>Mihaela Britt, Esq.</a:t>
            </a:r>
          </a:p>
          <a:p>
            <a:r>
              <a:rPr lang="en-US" sz="2400" dirty="0">
                <a:latin typeface="Goudy Old Style" panose="02020502050305020303" pitchFamily="18" charset="0"/>
              </a:rPr>
              <a:t>Britt Immigration Law LLC</a:t>
            </a:r>
          </a:p>
          <a:p>
            <a:r>
              <a:rPr lang="en-US" sz="2400" dirty="0">
                <a:latin typeface="Goudy Old Style" panose="02020502050305020303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miha@brittimmigrationlaw.com</a:t>
            </a:r>
            <a:endParaRPr lang="en-US" sz="2400" dirty="0">
              <a:latin typeface="Goudy Old Style" panose="02020502050305020303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B61CE7-B3C8-B427-B3BE-A66B223C36C5}"/>
              </a:ext>
            </a:extLst>
          </p:cNvPr>
          <p:cNvSpPr/>
          <p:nvPr/>
        </p:nvSpPr>
        <p:spPr>
          <a:xfrm>
            <a:off x="1" y="0"/>
            <a:ext cx="865761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59867A-330E-79D6-5EE3-718455CFDFD4}"/>
              </a:ext>
            </a:extLst>
          </p:cNvPr>
          <p:cNvSpPr/>
          <p:nvPr/>
        </p:nvSpPr>
        <p:spPr>
          <a:xfrm>
            <a:off x="1" y="-1"/>
            <a:ext cx="12191999" cy="110895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183891"/>
      </p:ext>
    </p:extLst>
  </p:cSld>
  <p:clrMapOvr>
    <a:masterClrMapping/>
  </p:clrMapOvr>
</p:sld>
</file>

<file path=ppt/theme/theme1.xml><?xml version="1.0" encoding="utf-8"?>
<a:theme xmlns:a="http://schemas.openxmlformats.org/drawingml/2006/main" name="OasisVTI">
  <a:themeElements>
    <a:clrScheme name="Oasis">
      <a:dk1>
        <a:srgbClr val="131313"/>
      </a:dk1>
      <a:lt1>
        <a:sysClr val="window" lastClr="FFFFFF"/>
      </a:lt1>
      <a:dk2>
        <a:srgbClr val="3D3C33"/>
      </a:dk2>
      <a:lt2>
        <a:srgbClr val="F0EDE6"/>
      </a:lt2>
      <a:accent1>
        <a:srgbClr val="A57361"/>
      </a:accent1>
      <a:accent2>
        <a:srgbClr val="BE8856"/>
      </a:accent2>
      <a:accent3>
        <a:srgbClr val="BD9075"/>
      </a:accent3>
      <a:accent4>
        <a:srgbClr val="939081"/>
      </a:accent4>
      <a:accent5>
        <a:srgbClr val="A16D4C"/>
      </a:accent5>
      <a:accent6>
        <a:srgbClr val="8C8662"/>
      </a:accent6>
      <a:hlink>
        <a:srgbClr val="A57361"/>
      </a:hlink>
      <a:folHlink>
        <a:srgbClr val="8C8662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asis_win32_DN_V3" id="{65F5DFDA-B6D8-4F37-85B8-E95C858FA146}" vid="{998F2FB7-179B-41D4-99FF-60A4C828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667383-B7F3-43FC-8965-135FDDEABCC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6282DC-5D67-4C19-9A05-C65D9BF7BC7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12135656-72CC-4564-823F-B30D029964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{16585B83-AF75-43FD-A25E-4B4CBFD1CCFF}05f950ec-c865-457c-93ae-9eb2ef1c603f-TFa19fa653-f273-4169-96ef-448bb1cd1027_win32</Template>
  <TotalTime>55</TotalTime>
  <Words>1263</Words>
  <Application>Microsoft Office PowerPoint</Application>
  <PresentationFormat>Widescreen</PresentationFormat>
  <Paragraphs>81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Felix Titling</vt:lpstr>
      <vt:lpstr>Goudy Old Style</vt:lpstr>
      <vt:lpstr>Neue Haas Grotesk Text Pro</vt:lpstr>
      <vt:lpstr>OasisVTI</vt:lpstr>
      <vt:lpstr>ELIMINATION OF DURATION OF STATUS</vt:lpstr>
      <vt:lpstr>Elimination of duration of status</vt:lpstr>
      <vt:lpstr>summary of the rule</vt:lpstr>
      <vt:lpstr>Fixed-date admissions to the US</vt:lpstr>
      <vt:lpstr>Transition provisions</vt:lpstr>
      <vt:lpstr>Formal extension of stay process: F-1 students</vt:lpstr>
      <vt:lpstr>Extension of stay Continued </vt:lpstr>
      <vt:lpstr>Restrictions: ESL, Transfers and changes of educational objectives</vt:lpstr>
      <vt:lpstr>J-1 Status</vt:lpstr>
      <vt:lpstr>Examples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Bianca Branch</dc:creator>
  <cp:lastModifiedBy>Mihaela Britt</cp:lastModifiedBy>
  <cp:revision>2</cp:revision>
  <dcterms:created xsi:type="dcterms:W3CDTF">2026-09-03T20:46:31Z</dcterms:created>
  <dcterms:modified xsi:type="dcterms:W3CDTF">2026-09-03T21:45:22Z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